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4" r:id="rId7"/>
    <p:sldId id="262" r:id="rId8"/>
    <p:sldId id="263" r:id="rId9"/>
    <p:sldId id="265" r:id="rId10"/>
    <p:sldId id="268" r:id="rId11"/>
    <p:sldId id="269" r:id="rId12"/>
    <p:sldId id="266" r:id="rId13"/>
    <p:sldId id="267" r:id="rId14"/>
    <p:sldId id="271" r:id="rId15"/>
    <p:sldId id="272" r:id="rId16"/>
    <p:sldId id="279" r:id="rId17"/>
    <p:sldId id="273" r:id="rId18"/>
    <p:sldId id="274" r:id="rId19"/>
    <p:sldId id="282" r:id="rId20"/>
    <p:sldId id="287" r:id="rId21"/>
    <p:sldId id="283" r:id="rId22"/>
    <p:sldId id="284" r:id="rId23"/>
    <p:sldId id="285" r:id="rId24"/>
    <p:sldId id="286" r:id="rId25"/>
    <p:sldId id="275" r:id="rId26"/>
    <p:sldId id="288" r:id="rId27"/>
    <p:sldId id="289" r:id="rId28"/>
    <p:sldId id="280" r:id="rId29"/>
    <p:sldId id="277" r:id="rId30"/>
    <p:sldId id="278" r:id="rId31"/>
    <p:sldId id="270" r:id="rId32"/>
    <p:sldId id="281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90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png>
</file>

<file path=ppt/media/image6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B1D7E8-EBBD-4A33-B1B0-005EAF9DC0A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916876-24EE-439B-AD1E-B7B2A404A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97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284DC-81BD-40C8-A0C3-75F55F7E52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5F1E5C-DAA1-4534-BDEA-43A26DD15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7620D-9477-4882-8B49-FC7E0CA87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3DBB2-957A-4BC8-9828-3C54A56D4A93}" type="datetime1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9E66D-9F02-4DB9-B4A9-7ECDD56E4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BDD03-0C7F-437D-9EA6-0951866C3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709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2BDB3-83A2-413B-8875-776090C94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401DD7-39DD-4D46-9C02-F3392C9DC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C1DBC-9E9A-4096-92E9-C2AF9DBC1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7F4D4-A65F-4E1E-9228-9B3D3E4EBA53}" type="datetime1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2FFF7-BAE7-413C-B32B-417F69260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169AF3-4EB4-42BA-8913-E5974C791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89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602B41-27FF-4575-93B6-8A41E437A2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6DC9B3-C18A-48BB-9DA4-F9A49A58E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79507-9142-4BB2-A207-C5BAE93F4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12EBA-6829-4CE6-B452-393FD4FD7BAD}" type="datetime1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4BF62-8141-4C36-BE9C-78BE3417E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E70D5-42E1-44FF-A326-233EA4CB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32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EBCE-F327-4BF0-9FE7-00B3F4A0A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D6A71-BC96-4793-BC9D-94B3EAD0C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2203D-9321-4795-83FE-8AA8014B8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C3CE0-73B9-4A16-87A5-80741623A7C5}" type="datetime1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02994-7146-4736-B22F-DD1BF5BE3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0E441-E3CB-4607-A878-A57513B4E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38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E162-652E-46F7-ACB0-569AE5012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73B98F-156B-4A3F-A578-569621282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2FFFA-44DA-4DED-844A-82CB1C0C8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D388-5C4A-4B4B-80C1-D7D715E7D00D}" type="datetime1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7ABBB-34FB-4CA5-8D78-5CC423D3C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02541-147C-465F-A29C-7E5E7CBD0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094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26F90-0020-470A-A921-3368CD12F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D8807-2721-4B9E-BAB7-4F546F7C1F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534FF4-C195-4E31-934D-DB3B5770C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0AC5E0-FBF7-468E-BFD0-AD64F8BCD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E569A-2113-453C-880F-7B6CAF0E3C0F}" type="datetime1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623C0-4998-4214-B7EA-1FE1CBA61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78975B-A9EF-4DD8-928E-53A429E2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92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DA40E-FBE5-406A-8892-BB07C9EAF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46A00B-AFF8-4951-9080-C9FE63041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241302-75D6-4533-8E16-04CEAD19A4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997745-CC36-485D-9AC7-E4CFD14530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50C158-9912-4042-B2A5-3E6DFC94E2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10AE92-C6FF-4EE6-9E7D-9CDDE1AC9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A7B6-93C0-4FDA-BCD2-BF80C3A929C1}" type="datetime1">
              <a:rPr lang="en-US" smtClean="0"/>
              <a:t>7/9/2020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02C83B-CAA0-4F98-8AED-F1FBAD805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941CC7-66B1-476E-9719-752854248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350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AD916-7ACA-448B-90F6-502E54447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2FE467-BF20-4E1B-98E4-14B711E94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7A07D-DEAE-4324-BB33-894D47244C66}" type="datetime1">
              <a:rPr lang="en-US" smtClean="0"/>
              <a:t>7/9/2020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CAB00B-986D-4C35-B7FE-0C79C1110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BFF4B-9284-425C-B2A4-6ABBBAB0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50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B5377E-60F7-4DAE-9456-5296E4CFD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D2950-5384-4DDD-B3D0-2B7456DED258}" type="datetime1">
              <a:rPr lang="en-US" smtClean="0"/>
              <a:t>7/9/2020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DF90C3-6049-43EC-807F-0E8E0ABC1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CF385-E55C-4B21-BF53-AFDCE870C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67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87751-C123-442C-9697-F44BE3EF9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18F-827D-4D66-9CBC-1E42405C1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774A43-A53F-4D7C-9DF0-68A120CFBE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236060-8D68-4B03-977C-2DA4CC7AE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2F4C6-0818-4949-A60E-B00BCC56CA89}" type="datetime1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5C710-E50D-4655-A8C7-456D52487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8B0E97-FF01-48FE-BB64-5922AF09C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313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3297A-4DFE-4A9D-8A2A-4F4755158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54CEEA-F211-4027-BECB-DCF24AB0A0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E3F54A-D03C-47FB-A5A3-91B677CC2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BE1B06-12AF-4D70-8F0A-EB15F53C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2F82-B307-4D10-A7E4-945F8F16B228}" type="datetime1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BD1E1A-AD31-4390-B359-DB49751E6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C3BE6-DDC6-4055-9690-42D8A6CC9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22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44E46A-4D64-4CFA-A983-F1E4A1CC4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172CD-205B-476F-BD99-E95DAF219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A893B-A6B2-4090-8EDC-26210B7A9A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EA881-C64A-4DD1-94FB-969E508543D8}" type="datetime1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C4756-8F07-4EA0-A3EF-9BBBEEB185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@IISResetMe, July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CDA13-F505-4EC7-A1E8-35FB719DC5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74DBA4-E514-40AD-A595-86880AE57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39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smosKey/MeasureScript" TargetMode="External"/><Relationship Id="rId2" Type="http://schemas.openxmlformats.org/officeDocument/2006/relationships/hyperlink" Target="https://github.com/IISResetMe/PSProfil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icrosoftarchive/msdn-code-gallery-community-s-z/tree/master/Windows%20PowerShell%203.0%20SDK%20Sample%20Pack/%5BC%23%5D-Windows%20PowerShell%203.0%20SDK%20Sample%20Pack/Script%20Line%20Profiler%20Sample/C%23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LVM7piT8xs" TargetMode="External"/><Relationship Id="rId2" Type="http://schemas.openxmlformats.org/officeDocument/2006/relationships/hyperlink" Target="https://www.youtube.com/watch?v=ie9FnsgIEO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fqS_lKYSJAQ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_T8wLsbTWJY" TargetMode="External"/><Relationship Id="rId2" Type="http://schemas.openxmlformats.org/officeDocument/2006/relationships/hyperlink" Target="https://www.youtube.com/watch?v=8Jabuk1gD-Q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bmWC8GGxpZ4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eetup.com/PowerShell-Southampton/events/271692795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802F1-E8E4-4BB6-AAB3-92B1592B67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PSProfiler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6BD492-0AD2-4840-931D-D5A364EFEA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Deeper Dive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DFE2E0-FF43-4871-8E30-340072A94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1855243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C9321-B6B5-49B0-AD70-1C7D8D207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5771C-CB15-4FB3-B6F6-4A985526F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Flipping Tables / (╯°□°）╯︵ ┻━┻ | Know Your Meme">
            <a:extLst>
              <a:ext uri="{FF2B5EF4-FFF2-40B4-BE49-F238E27FC236}">
                <a16:creationId xmlns:a16="http://schemas.microsoft.com/office/drawing/2014/main" id="{DBCD6A09-4C3A-4F2A-8161-950E153D7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96809-D0CF-4F07-A4D9-F0A5251F6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2073092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AABB5-D5CB-4C38-B4D6-9A0B434B1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what now?!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9F36B-A03F-4ED1-86AD-14305A894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an AST?</a:t>
            </a:r>
          </a:p>
          <a:p>
            <a:r>
              <a:rPr lang="en-US" dirty="0"/>
              <a:t>What’s an AST Visitor?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A38A79-FB66-4E9C-93C5-1D7A55931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3745427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12B53-CD86-4C30-BDB5-E47AC5A96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Language Engine (v2)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4700C-463C-459B-828A-675437CE6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F480CC-00BF-44F9-BB9E-66732AF75EE1}"/>
              </a:ext>
            </a:extLst>
          </p:cNvPr>
          <p:cNvSpPr txBox="1"/>
          <p:nvPr/>
        </p:nvSpPr>
        <p:spPr>
          <a:xfrm>
            <a:off x="845312" y="2157832"/>
            <a:ext cx="2922016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en-US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abc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Get-Stuff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en-US" dirty="0"/>
              <a:t> </a:t>
            </a:r>
            <a:r>
              <a:rPr lang="en-US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en-US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abc</a:t>
            </a:r>
            <a:r>
              <a:rPr lang="en-US" dirty="0">
                <a:solidFill>
                  <a:srgbClr val="A82D00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|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Select-Stuff</a:t>
            </a:r>
            <a:endParaRPr lang="en-US" dirty="0">
              <a:solidFill>
                <a:srgbClr val="8A2BE2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29976E-13A5-48E8-81B1-84334EE9A747}"/>
              </a:ext>
            </a:extLst>
          </p:cNvPr>
          <p:cNvSpPr/>
          <p:nvPr/>
        </p:nvSpPr>
        <p:spPr>
          <a:xfrm>
            <a:off x="845312" y="3889248"/>
            <a:ext cx="2889497" cy="200355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b"/>
          <a:lstStyle/>
          <a:p>
            <a:r>
              <a:rPr lang="en-US" dirty="0"/>
              <a:t>Frontend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7B3191-A98B-40EF-A0E3-AAE605AF2B05}"/>
              </a:ext>
            </a:extLst>
          </p:cNvPr>
          <p:cNvSpPr/>
          <p:nvPr/>
        </p:nvSpPr>
        <p:spPr>
          <a:xfrm>
            <a:off x="4658769" y="3234947"/>
            <a:ext cx="2789100" cy="268224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2"/>
                </a:solidFill>
              </a:rPr>
              <a:t>AST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C4689F-108A-4CC6-9F2A-40B3368950A0}"/>
              </a:ext>
            </a:extLst>
          </p:cNvPr>
          <p:cNvSpPr/>
          <p:nvPr/>
        </p:nvSpPr>
        <p:spPr>
          <a:xfrm>
            <a:off x="5636494" y="3344675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ScriptAst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97F985-424A-4E3A-BC99-3FDF1D722E96}"/>
              </a:ext>
            </a:extLst>
          </p:cNvPr>
          <p:cNvSpPr/>
          <p:nvPr/>
        </p:nvSpPr>
        <p:spPr>
          <a:xfrm>
            <a:off x="5075662" y="4045749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7929B7-79B0-467A-BBE5-8630DFCEF903}"/>
              </a:ext>
            </a:extLst>
          </p:cNvPr>
          <p:cNvSpPr/>
          <p:nvPr/>
        </p:nvSpPr>
        <p:spPr>
          <a:xfrm>
            <a:off x="6252190" y="4045749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5AD6ED-D542-42FC-8E58-111947519C45}"/>
              </a:ext>
            </a:extLst>
          </p:cNvPr>
          <p:cNvSpPr/>
          <p:nvPr/>
        </p:nvSpPr>
        <p:spPr>
          <a:xfrm>
            <a:off x="4851956" y="4717289"/>
            <a:ext cx="1304339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AssignmentAst</a:t>
            </a:r>
            <a:endParaRPr lang="en-US" sz="1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89F68C-B793-42ED-92D0-E077163CF016}"/>
              </a:ext>
            </a:extLst>
          </p:cNvPr>
          <p:cNvSpPr/>
          <p:nvPr/>
        </p:nvSpPr>
        <p:spPr>
          <a:xfrm>
            <a:off x="6252190" y="4717289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PipelineAst</a:t>
            </a:r>
            <a:endParaRPr lang="en-US" sz="1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538E1C-8B7A-4E47-8A04-C60B21A7B851}"/>
              </a:ext>
            </a:extLst>
          </p:cNvPr>
          <p:cNvSpPr/>
          <p:nvPr/>
        </p:nvSpPr>
        <p:spPr>
          <a:xfrm>
            <a:off x="4803199" y="5380758"/>
            <a:ext cx="704414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VariableAst</a:t>
            </a:r>
            <a:endParaRPr lang="en-US" sz="1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B0F002-5010-4D24-9073-121A8B1FD163}"/>
              </a:ext>
            </a:extLst>
          </p:cNvPr>
          <p:cNvSpPr/>
          <p:nvPr/>
        </p:nvSpPr>
        <p:spPr>
          <a:xfrm>
            <a:off x="5607882" y="5380758"/>
            <a:ext cx="544652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ExprAst</a:t>
            </a:r>
            <a:endParaRPr lang="en-US" sz="1200" dirty="0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3F2DDCFD-DBAB-43AE-9E24-001562D4C9A9}"/>
              </a:ext>
            </a:extLst>
          </p:cNvPr>
          <p:cNvSpPr/>
          <p:nvPr/>
        </p:nvSpPr>
        <p:spPr>
          <a:xfrm>
            <a:off x="1918208" y="2881376"/>
            <a:ext cx="699008" cy="934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AB8777D-72B6-421F-998E-4D5C2BF6B482}"/>
              </a:ext>
            </a:extLst>
          </p:cNvPr>
          <p:cNvSpPr/>
          <p:nvPr/>
        </p:nvSpPr>
        <p:spPr>
          <a:xfrm>
            <a:off x="3836416" y="4624832"/>
            <a:ext cx="743750" cy="5852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793C441-787F-4BC3-8D5F-D1E12FB82686}"/>
              </a:ext>
            </a:extLst>
          </p:cNvPr>
          <p:cNvSpPr/>
          <p:nvPr/>
        </p:nvSpPr>
        <p:spPr>
          <a:xfrm>
            <a:off x="8365972" y="3232986"/>
            <a:ext cx="2789100" cy="26822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Interpreter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821ECBA6-5574-4689-914C-60A33529BC48}"/>
              </a:ext>
            </a:extLst>
          </p:cNvPr>
          <p:cNvSpPr/>
          <p:nvPr/>
        </p:nvSpPr>
        <p:spPr>
          <a:xfrm>
            <a:off x="7571621" y="4624832"/>
            <a:ext cx="743750" cy="5852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3B2A280-C57E-43D3-9DD9-6F39840D5654}"/>
              </a:ext>
            </a:extLst>
          </p:cNvPr>
          <p:cNvSpPr/>
          <p:nvPr/>
        </p:nvSpPr>
        <p:spPr>
          <a:xfrm>
            <a:off x="8936736" y="4202176"/>
            <a:ext cx="1649984" cy="9428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Execute AST</a:t>
            </a:r>
          </a:p>
          <a:p>
            <a:pPr algn="ctr"/>
            <a:r>
              <a:rPr lang="en-US" dirty="0"/>
              <a:t>bottom up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0ACB57-C802-4390-B533-BA9046D99412}"/>
              </a:ext>
            </a:extLst>
          </p:cNvPr>
          <p:cNvSpPr/>
          <p:nvPr/>
        </p:nvSpPr>
        <p:spPr>
          <a:xfrm>
            <a:off x="976928" y="3978678"/>
            <a:ext cx="2581567" cy="15890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Parser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24A482D-3F85-48D7-9241-DE74F9DB6086}"/>
              </a:ext>
            </a:extLst>
          </p:cNvPr>
          <p:cNvSpPr/>
          <p:nvPr/>
        </p:nvSpPr>
        <p:spPr>
          <a:xfrm>
            <a:off x="2260756" y="4335780"/>
            <a:ext cx="1104544" cy="76301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Tokenizer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B0E083B-404C-4C9E-93F7-7BE6884D473D}"/>
              </a:ext>
            </a:extLst>
          </p:cNvPr>
          <p:cNvCxnSpPr/>
          <p:nvPr/>
        </p:nvCxnSpPr>
        <p:spPr>
          <a:xfrm flipH="1">
            <a:off x="5614518" y="3873032"/>
            <a:ext cx="182656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EFF9962-E172-4DBE-86BD-DC13D6872FA3}"/>
              </a:ext>
            </a:extLst>
          </p:cNvPr>
          <p:cNvCxnSpPr>
            <a:cxnSpLocks/>
          </p:cNvCxnSpPr>
          <p:nvPr/>
        </p:nvCxnSpPr>
        <p:spPr>
          <a:xfrm>
            <a:off x="6601008" y="3873032"/>
            <a:ext cx="190942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389EDBB-1435-47A1-9A26-2411A8F0BF53}"/>
              </a:ext>
            </a:extLst>
          </p:cNvPr>
          <p:cNvCxnSpPr>
            <a:cxnSpLocks/>
          </p:cNvCxnSpPr>
          <p:nvPr/>
        </p:nvCxnSpPr>
        <p:spPr>
          <a:xfrm flipH="1">
            <a:off x="5504126" y="4574106"/>
            <a:ext cx="111296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2C8F7D9-AB09-4378-8BEF-0A3B718F4267}"/>
              </a:ext>
            </a:extLst>
          </p:cNvPr>
          <p:cNvCxnSpPr/>
          <p:nvPr/>
        </p:nvCxnSpPr>
        <p:spPr>
          <a:xfrm>
            <a:off x="6791950" y="4574106"/>
            <a:ext cx="0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78BE702-DF92-4699-B91D-E865681FEC19}"/>
              </a:ext>
            </a:extLst>
          </p:cNvPr>
          <p:cNvCxnSpPr/>
          <p:nvPr/>
        </p:nvCxnSpPr>
        <p:spPr>
          <a:xfrm flipH="1">
            <a:off x="5155406" y="5245646"/>
            <a:ext cx="37547" cy="1351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16CDA1F-54A6-43AB-8B7C-19F61E70AE65}"/>
              </a:ext>
            </a:extLst>
          </p:cNvPr>
          <p:cNvCxnSpPr>
            <a:cxnSpLocks/>
          </p:cNvCxnSpPr>
          <p:nvPr/>
        </p:nvCxnSpPr>
        <p:spPr>
          <a:xfrm>
            <a:off x="5812187" y="5255806"/>
            <a:ext cx="68021" cy="124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E0C4EC-D2C7-4109-BEC0-CC127F528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1391805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020F-887E-4100-8FB9-CE0FC8F73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Language Engine (v3-)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5C466-A3ED-4214-8DE7-F12CDFE00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531236-38C0-4931-BEAC-E03430B7EC47}"/>
              </a:ext>
            </a:extLst>
          </p:cNvPr>
          <p:cNvSpPr txBox="1"/>
          <p:nvPr/>
        </p:nvSpPr>
        <p:spPr>
          <a:xfrm>
            <a:off x="845312" y="2157832"/>
            <a:ext cx="2922016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en-US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abc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Get-Stuff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en-US" dirty="0"/>
              <a:t> </a:t>
            </a:r>
            <a:r>
              <a:rPr lang="en-US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en-US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abc</a:t>
            </a:r>
            <a:r>
              <a:rPr lang="en-US" dirty="0">
                <a:solidFill>
                  <a:srgbClr val="A82D00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|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Select-Stuff</a:t>
            </a:r>
            <a:endParaRPr lang="en-US" dirty="0">
              <a:solidFill>
                <a:srgbClr val="8A2BE2"/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4750BF-09A4-44AB-9859-8118F31B9802}"/>
              </a:ext>
            </a:extLst>
          </p:cNvPr>
          <p:cNvSpPr/>
          <p:nvPr/>
        </p:nvSpPr>
        <p:spPr>
          <a:xfrm>
            <a:off x="976928" y="3978678"/>
            <a:ext cx="2581567" cy="15890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Parser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74E060-1E68-4951-B1DD-6F8A7BAA26C4}"/>
              </a:ext>
            </a:extLst>
          </p:cNvPr>
          <p:cNvSpPr/>
          <p:nvPr/>
        </p:nvSpPr>
        <p:spPr>
          <a:xfrm>
            <a:off x="4658769" y="3234947"/>
            <a:ext cx="2789100" cy="268224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2"/>
                </a:solidFill>
              </a:rPr>
              <a:t>AST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983A2D-BD20-461C-BC23-09C721D56F6A}"/>
              </a:ext>
            </a:extLst>
          </p:cNvPr>
          <p:cNvSpPr/>
          <p:nvPr/>
        </p:nvSpPr>
        <p:spPr>
          <a:xfrm>
            <a:off x="5636494" y="3344675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ScriptAst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ACE779-0B5F-4C64-AE24-36DF0324D250}"/>
              </a:ext>
            </a:extLst>
          </p:cNvPr>
          <p:cNvSpPr/>
          <p:nvPr/>
        </p:nvSpPr>
        <p:spPr>
          <a:xfrm>
            <a:off x="5075662" y="4045749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1DABC8-1EE6-4F1A-B79B-84A3E095557A}"/>
              </a:ext>
            </a:extLst>
          </p:cNvPr>
          <p:cNvSpPr/>
          <p:nvPr/>
        </p:nvSpPr>
        <p:spPr>
          <a:xfrm>
            <a:off x="6252190" y="4045749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4AFC504-E7D8-4C2C-95E1-CAEEDE123C98}"/>
              </a:ext>
            </a:extLst>
          </p:cNvPr>
          <p:cNvCxnSpPr/>
          <p:nvPr/>
        </p:nvCxnSpPr>
        <p:spPr>
          <a:xfrm flipH="1">
            <a:off x="5614518" y="3873032"/>
            <a:ext cx="182656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7D1F13-9F01-4BAA-B963-080349668307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6601008" y="3873032"/>
            <a:ext cx="190942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59B7062-5CCD-4E4E-A936-9DA519546180}"/>
              </a:ext>
            </a:extLst>
          </p:cNvPr>
          <p:cNvSpPr/>
          <p:nvPr/>
        </p:nvSpPr>
        <p:spPr>
          <a:xfrm>
            <a:off x="4851956" y="4717289"/>
            <a:ext cx="1304339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AssignmentAst</a:t>
            </a:r>
            <a:endParaRPr lang="en-US" sz="1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AEF2117-800F-4CA4-9B9D-8B6BD20C1D76}"/>
              </a:ext>
            </a:extLst>
          </p:cNvPr>
          <p:cNvCxnSpPr>
            <a:cxnSpLocks/>
            <a:stCxn id="8" idx="2"/>
            <a:endCxn id="12" idx="0"/>
          </p:cNvCxnSpPr>
          <p:nvPr/>
        </p:nvCxnSpPr>
        <p:spPr>
          <a:xfrm flipH="1">
            <a:off x="5504126" y="4574106"/>
            <a:ext cx="111296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EAA487E-D6BF-42C4-9134-F1B113CAFDC4}"/>
              </a:ext>
            </a:extLst>
          </p:cNvPr>
          <p:cNvSpPr/>
          <p:nvPr/>
        </p:nvSpPr>
        <p:spPr>
          <a:xfrm>
            <a:off x="6252190" y="4717289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PipelineAst</a:t>
            </a:r>
            <a:endParaRPr lang="en-US" sz="14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98CC808-B7B0-4B6F-9C26-C48A6E475F6B}"/>
              </a:ext>
            </a:extLst>
          </p:cNvPr>
          <p:cNvCxnSpPr>
            <a:endCxn id="14" idx="0"/>
          </p:cNvCxnSpPr>
          <p:nvPr/>
        </p:nvCxnSpPr>
        <p:spPr>
          <a:xfrm>
            <a:off x="6791950" y="4574106"/>
            <a:ext cx="0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3738548-7645-461E-8014-57EEF7E26967}"/>
              </a:ext>
            </a:extLst>
          </p:cNvPr>
          <p:cNvSpPr/>
          <p:nvPr/>
        </p:nvSpPr>
        <p:spPr>
          <a:xfrm>
            <a:off x="4803199" y="5380758"/>
            <a:ext cx="704414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VariableAst</a:t>
            </a:r>
            <a:endParaRPr lang="en-US" sz="1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BD55DC-16D7-4489-8EEC-44C78855033D}"/>
              </a:ext>
            </a:extLst>
          </p:cNvPr>
          <p:cNvSpPr/>
          <p:nvPr/>
        </p:nvSpPr>
        <p:spPr>
          <a:xfrm>
            <a:off x="5607882" y="5380758"/>
            <a:ext cx="544652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ExprAst</a:t>
            </a:r>
            <a:endParaRPr lang="en-US" sz="12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36EAA0D-7F58-4627-9884-6840FFCBD062}"/>
              </a:ext>
            </a:extLst>
          </p:cNvPr>
          <p:cNvCxnSpPr>
            <a:endCxn id="16" idx="0"/>
          </p:cNvCxnSpPr>
          <p:nvPr/>
        </p:nvCxnSpPr>
        <p:spPr>
          <a:xfrm flipH="1">
            <a:off x="5155406" y="5245646"/>
            <a:ext cx="37547" cy="1351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98E8B05-3939-4CCA-913F-6039E528B303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5812187" y="5255806"/>
            <a:ext cx="68021" cy="124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Arrow: Down 19">
            <a:extLst>
              <a:ext uri="{FF2B5EF4-FFF2-40B4-BE49-F238E27FC236}">
                <a16:creationId xmlns:a16="http://schemas.microsoft.com/office/drawing/2014/main" id="{339184AC-6F93-4961-9742-1861B6E47CEE}"/>
              </a:ext>
            </a:extLst>
          </p:cNvPr>
          <p:cNvSpPr/>
          <p:nvPr/>
        </p:nvSpPr>
        <p:spPr>
          <a:xfrm>
            <a:off x="1918208" y="2881376"/>
            <a:ext cx="699008" cy="934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230D7956-9C25-4E48-BDFD-F5055842B300}"/>
              </a:ext>
            </a:extLst>
          </p:cNvPr>
          <p:cNvSpPr/>
          <p:nvPr/>
        </p:nvSpPr>
        <p:spPr>
          <a:xfrm>
            <a:off x="3836416" y="4624832"/>
            <a:ext cx="743750" cy="5852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F6A8070-AEC9-4909-9AD9-9DFA5E2D46B2}"/>
              </a:ext>
            </a:extLst>
          </p:cNvPr>
          <p:cNvSpPr/>
          <p:nvPr/>
        </p:nvSpPr>
        <p:spPr>
          <a:xfrm>
            <a:off x="8365972" y="3232986"/>
            <a:ext cx="2789100" cy="26822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Compiler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821B2536-A956-4092-BD28-91A27481C9E2}"/>
              </a:ext>
            </a:extLst>
          </p:cNvPr>
          <p:cNvSpPr/>
          <p:nvPr/>
        </p:nvSpPr>
        <p:spPr>
          <a:xfrm>
            <a:off x="7571621" y="4624832"/>
            <a:ext cx="743750" cy="5852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6A92D10-4896-40FB-9C54-018DF9B17942}"/>
              </a:ext>
            </a:extLst>
          </p:cNvPr>
          <p:cNvSpPr/>
          <p:nvPr/>
        </p:nvSpPr>
        <p:spPr>
          <a:xfrm>
            <a:off x="2260756" y="4335780"/>
            <a:ext cx="1104544" cy="76301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Tokenizer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C3FDBEE-9F3E-49F5-AFA7-A9EC64121DFA}"/>
              </a:ext>
            </a:extLst>
          </p:cNvPr>
          <p:cNvSpPr/>
          <p:nvPr/>
        </p:nvSpPr>
        <p:spPr>
          <a:xfrm>
            <a:off x="8946896" y="4335780"/>
            <a:ext cx="1649984" cy="6537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 Expressions</a:t>
            </a:r>
          </a:p>
        </p:txBody>
      </p:sp>
      <p:sp>
        <p:nvSpPr>
          <p:cNvPr id="26" name="Arrow: Up 25">
            <a:extLst>
              <a:ext uri="{FF2B5EF4-FFF2-40B4-BE49-F238E27FC236}">
                <a16:creationId xmlns:a16="http://schemas.microsoft.com/office/drawing/2014/main" id="{3FDB232A-D5C5-4D67-BD96-7356125583E0}"/>
              </a:ext>
            </a:extLst>
          </p:cNvPr>
          <p:cNvSpPr/>
          <p:nvPr/>
        </p:nvSpPr>
        <p:spPr>
          <a:xfrm>
            <a:off x="9380538" y="2511428"/>
            <a:ext cx="759968" cy="646331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1746D89-9379-4732-97E0-A46B94F736D2}"/>
              </a:ext>
            </a:extLst>
          </p:cNvPr>
          <p:cNvSpPr/>
          <p:nvPr/>
        </p:nvSpPr>
        <p:spPr>
          <a:xfrm>
            <a:off x="8432800" y="1881632"/>
            <a:ext cx="2678176" cy="55456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Expression Tree</a:t>
            </a:r>
          </a:p>
        </p:txBody>
      </p:sp>
      <p:sp>
        <p:nvSpPr>
          <p:cNvPr id="28" name="Rectangle: Diagonal Corners Rounded 27">
            <a:extLst>
              <a:ext uri="{FF2B5EF4-FFF2-40B4-BE49-F238E27FC236}">
                <a16:creationId xmlns:a16="http://schemas.microsoft.com/office/drawing/2014/main" id="{8F499E84-F43F-4585-B593-2B6D4A32BD3A}"/>
              </a:ext>
            </a:extLst>
          </p:cNvPr>
          <p:cNvSpPr/>
          <p:nvPr/>
        </p:nvSpPr>
        <p:spPr>
          <a:xfrm>
            <a:off x="5002784" y="1881632"/>
            <a:ext cx="2789100" cy="922531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DLR </a:t>
            </a:r>
            <a:r>
              <a:rPr lang="en-US" dirty="0" err="1"/>
              <a:t>Evalutation</a:t>
            </a:r>
            <a:endParaRPr lang="en-US" dirty="0"/>
          </a:p>
        </p:txBody>
      </p:sp>
      <p:sp>
        <p:nvSpPr>
          <p:cNvPr id="29" name="Arrow: Left 28">
            <a:extLst>
              <a:ext uri="{FF2B5EF4-FFF2-40B4-BE49-F238E27FC236}">
                <a16:creationId xmlns:a16="http://schemas.microsoft.com/office/drawing/2014/main" id="{4B5D305C-E80D-417B-BD0A-C9F76DA85603}"/>
              </a:ext>
            </a:extLst>
          </p:cNvPr>
          <p:cNvSpPr/>
          <p:nvPr/>
        </p:nvSpPr>
        <p:spPr>
          <a:xfrm>
            <a:off x="7855712" y="2022720"/>
            <a:ext cx="459659" cy="31001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Wiktionary">
            <a:extLst>
              <a:ext uri="{FF2B5EF4-FFF2-40B4-BE49-F238E27FC236}">
                <a16:creationId xmlns:a16="http://schemas.microsoft.com/office/drawing/2014/main" id="{F05997BC-A0F3-4453-94BB-4D9897F69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245" y="3100010"/>
            <a:ext cx="467146" cy="43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Footer Placeholder 30">
            <a:extLst>
              <a:ext uri="{FF2B5EF4-FFF2-40B4-BE49-F238E27FC236}">
                <a16:creationId xmlns:a16="http://schemas.microsoft.com/office/drawing/2014/main" id="{D5085F2F-8094-4A49-BF2B-D7AB2DB8E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1083463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BD43C-554C-484B-8EDA-94535B37B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“Browsing” ASTs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C6EC9-A219-42F9-9DDE-B427BBDCF2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ShowPSAst</a:t>
            </a:r>
            <a:r>
              <a:rPr lang="en-US" dirty="0"/>
              <a:t>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7CE3A8-71C1-4E3C-A1EB-9625EEF98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3919609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4253D-5E4C-4C3A-A374-A53185F1E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AST … instrumentation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49985-E3A2-4C28-9E1F-89CA1F87F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Easy, just implement: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sz="1800" dirty="0">
                <a:solidFill>
                  <a:srgbClr val="696969"/>
                </a:solidFill>
                <a:latin typeface="Lucida Console" panose="020B0609040504020204" pitchFamily="49" charset="0"/>
              </a:rPr>
              <a:t>[</a:t>
            </a:r>
            <a:r>
              <a:rPr lang="en-US" sz="1800" dirty="0">
                <a:solidFill>
                  <a:srgbClr val="006161"/>
                </a:solidFill>
                <a:latin typeface="Lucida Console" panose="020B0609040504020204" pitchFamily="49" charset="0"/>
              </a:rPr>
              <a:t>System.Management.Automation.Language.ICustomAstVisitor2</a:t>
            </a:r>
            <a:r>
              <a:rPr lang="en-US" sz="1800" dirty="0">
                <a:solidFill>
                  <a:srgbClr val="696969"/>
                </a:solidFill>
                <a:latin typeface="Lucida Console" panose="020B0609040504020204" pitchFamily="49" charset="0"/>
              </a:rPr>
              <a:t>]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C088E0-FC1E-4A29-A98C-B03950120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1856090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C9321-B6B5-49B0-AD70-1C7D8D207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5771C-CB15-4FB3-B6F6-4A985526F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Flipping Tables / (╯°□°）╯︵ ┻━┻ | Know Your Meme">
            <a:extLst>
              <a:ext uri="{FF2B5EF4-FFF2-40B4-BE49-F238E27FC236}">
                <a16:creationId xmlns:a16="http://schemas.microsoft.com/office/drawing/2014/main" id="{DBCD6A09-4C3A-4F2A-8161-950E153D7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03E52-BD82-4D0A-885E-66CA220AF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3164852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D87B8-5F7F-483F-B2DB-6F797475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AST Visitors</a:t>
            </a:r>
          </a:p>
        </p:txBody>
      </p:sp>
      <p:sp>
        <p:nvSpPr>
          <p:cNvPr id="4" name="Rectangle: Diagonal Corners Rounded 3">
            <a:extLst>
              <a:ext uri="{FF2B5EF4-FFF2-40B4-BE49-F238E27FC236}">
                <a16:creationId xmlns:a16="http://schemas.microsoft.com/office/drawing/2014/main" id="{02DAFACA-48CE-48DC-87CF-BA3EEC699453}"/>
              </a:ext>
            </a:extLst>
          </p:cNvPr>
          <p:cNvSpPr/>
          <p:nvPr/>
        </p:nvSpPr>
        <p:spPr>
          <a:xfrm>
            <a:off x="636550" y="1831206"/>
            <a:ext cx="2252312" cy="148229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 code (scripts)</a:t>
            </a:r>
          </a:p>
        </p:txBody>
      </p:sp>
      <p:sp>
        <p:nvSpPr>
          <p:cNvPr id="5" name="Rectangle: Diagonal Corners Rounded 4">
            <a:extLst>
              <a:ext uri="{FF2B5EF4-FFF2-40B4-BE49-F238E27FC236}">
                <a16:creationId xmlns:a16="http://schemas.microsoft.com/office/drawing/2014/main" id="{0ADD0F66-B35F-4DB0-AF48-7F9AA42655C1}"/>
              </a:ext>
            </a:extLst>
          </p:cNvPr>
          <p:cNvSpPr/>
          <p:nvPr/>
        </p:nvSpPr>
        <p:spPr>
          <a:xfrm>
            <a:off x="3525412" y="1831206"/>
            <a:ext cx="2252312" cy="148229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Abstract Syntax Tree</a:t>
            </a:r>
          </a:p>
        </p:txBody>
      </p:sp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130967F4-8C52-4A17-AE7A-FF71982C5ABF}"/>
              </a:ext>
            </a:extLst>
          </p:cNvPr>
          <p:cNvSpPr/>
          <p:nvPr/>
        </p:nvSpPr>
        <p:spPr>
          <a:xfrm>
            <a:off x="6414274" y="1831206"/>
            <a:ext cx="2252312" cy="148229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Expression Tree</a:t>
            </a:r>
          </a:p>
        </p:txBody>
      </p:sp>
      <p:sp>
        <p:nvSpPr>
          <p:cNvPr id="7" name="Rectangle: Diagonal Corners Rounded 6">
            <a:extLst>
              <a:ext uri="{FF2B5EF4-FFF2-40B4-BE49-F238E27FC236}">
                <a16:creationId xmlns:a16="http://schemas.microsoft.com/office/drawing/2014/main" id="{2F2A0E06-1A2C-4CB6-A27E-9E07C4AD43A8}"/>
              </a:ext>
            </a:extLst>
          </p:cNvPr>
          <p:cNvSpPr/>
          <p:nvPr/>
        </p:nvSpPr>
        <p:spPr>
          <a:xfrm>
            <a:off x="9303136" y="1831206"/>
            <a:ext cx="2252312" cy="148229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Result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26B81B5-4F5B-485B-8113-E18B00264042}"/>
              </a:ext>
            </a:extLst>
          </p:cNvPr>
          <p:cNvSpPr/>
          <p:nvPr/>
        </p:nvSpPr>
        <p:spPr>
          <a:xfrm>
            <a:off x="2997306" y="2377439"/>
            <a:ext cx="419662" cy="4138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73B323F-6C37-4E44-9461-1C51815F2DB4}"/>
              </a:ext>
            </a:extLst>
          </p:cNvPr>
          <p:cNvSpPr/>
          <p:nvPr/>
        </p:nvSpPr>
        <p:spPr>
          <a:xfrm>
            <a:off x="5905418" y="2377438"/>
            <a:ext cx="419662" cy="4138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86103C-BCFF-44CE-8B46-3613CF56B9A7}"/>
              </a:ext>
            </a:extLst>
          </p:cNvPr>
          <p:cNvSpPr/>
          <p:nvPr/>
        </p:nvSpPr>
        <p:spPr>
          <a:xfrm>
            <a:off x="8782649" y="2377438"/>
            <a:ext cx="419662" cy="4138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Curved Up 10">
            <a:extLst>
              <a:ext uri="{FF2B5EF4-FFF2-40B4-BE49-F238E27FC236}">
                <a16:creationId xmlns:a16="http://schemas.microsoft.com/office/drawing/2014/main" id="{640F6A2F-6902-4C32-A637-37152BC03673}"/>
              </a:ext>
            </a:extLst>
          </p:cNvPr>
          <p:cNvSpPr/>
          <p:nvPr/>
        </p:nvSpPr>
        <p:spPr>
          <a:xfrm>
            <a:off x="4040364" y="3448433"/>
            <a:ext cx="1222408" cy="91440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Graphic 12" descr="Alien Face">
            <a:extLst>
              <a:ext uri="{FF2B5EF4-FFF2-40B4-BE49-F238E27FC236}">
                <a16:creationId xmlns:a16="http://schemas.microsoft.com/office/drawing/2014/main" id="{F65C6A8F-1DC6-480F-B2E2-99429CF1F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16968" y="4301111"/>
            <a:ext cx="2469200" cy="2469200"/>
          </a:xfrm>
          <a:prstGeom prst="rect">
            <a:avLst/>
          </a:prstGeom>
        </p:spPr>
      </p:pic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FFF83B35-B0AF-4C88-9C7E-0EA2FA805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3645553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D87B8-5F7F-483F-B2DB-6F797475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AST Visitors</a:t>
            </a:r>
          </a:p>
        </p:txBody>
      </p:sp>
      <p:sp>
        <p:nvSpPr>
          <p:cNvPr id="11" name="Rectangle: Diagonal Corners Rounded 10">
            <a:extLst>
              <a:ext uri="{FF2B5EF4-FFF2-40B4-BE49-F238E27FC236}">
                <a16:creationId xmlns:a16="http://schemas.microsoft.com/office/drawing/2014/main" id="{C8976DF8-AAFB-40DD-BFDF-67F163D499AD}"/>
              </a:ext>
            </a:extLst>
          </p:cNvPr>
          <p:cNvSpPr/>
          <p:nvPr/>
        </p:nvSpPr>
        <p:spPr>
          <a:xfrm>
            <a:off x="636550" y="1831206"/>
            <a:ext cx="2252312" cy="148229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 code (scripts)</a:t>
            </a:r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E7E29958-ABDD-4877-9F5F-2C3CA2C016DB}"/>
              </a:ext>
            </a:extLst>
          </p:cNvPr>
          <p:cNvSpPr/>
          <p:nvPr/>
        </p:nvSpPr>
        <p:spPr>
          <a:xfrm>
            <a:off x="3525412" y="1831206"/>
            <a:ext cx="2252312" cy="1482290"/>
          </a:xfrm>
          <a:prstGeom prst="round2Diag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Abstract Syntax Tree</a:t>
            </a:r>
          </a:p>
        </p:txBody>
      </p:sp>
      <p:sp>
        <p:nvSpPr>
          <p:cNvPr id="13" name="Rectangle: Diagonal Corners Rounded 12">
            <a:extLst>
              <a:ext uri="{FF2B5EF4-FFF2-40B4-BE49-F238E27FC236}">
                <a16:creationId xmlns:a16="http://schemas.microsoft.com/office/drawing/2014/main" id="{470C236F-0EC0-43BF-A51E-57B25E6F93E1}"/>
              </a:ext>
            </a:extLst>
          </p:cNvPr>
          <p:cNvSpPr/>
          <p:nvPr/>
        </p:nvSpPr>
        <p:spPr>
          <a:xfrm>
            <a:off x="6414274" y="1831206"/>
            <a:ext cx="2252312" cy="148229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Expression Tree</a:t>
            </a:r>
          </a:p>
        </p:txBody>
      </p:sp>
      <p:sp>
        <p:nvSpPr>
          <p:cNvPr id="14" name="Rectangle: Diagonal Corners Rounded 13">
            <a:extLst>
              <a:ext uri="{FF2B5EF4-FFF2-40B4-BE49-F238E27FC236}">
                <a16:creationId xmlns:a16="http://schemas.microsoft.com/office/drawing/2014/main" id="{B9F9D838-67B1-47C3-BBFF-F90DCA0C4629}"/>
              </a:ext>
            </a:extLst>
          </p:cNvPr>
          <p:cNvSpPr/>
          <p:nvPr/>
        </p:nvSpPr>
        <p:spPr>
          <a:xfrm>
            <a:off x="9303136" y="1831206"/>
            <a:ext cx="2252312" cy="148229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Result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0FC1F2CD-4B40-4BF6-A3AB-2AD2F748B8D9}"/>
              </a:ext>
            </a:extLst>
          </p:cNvPr>
          <p:cNvSpPr/>
          <p:nvPr/>
        </p:nvSpPr>
        <p:spPr>
          <a:xfrm>
            <a:off x="2997306" y="2377439"/>
            <a:ext cx="419662" cy="4138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A239C186-D855-4AC0-A2A3-05165E4B2D71}"/>
              </a:ext>
            </a:extLst>
          </p:cNvPr>
          <p:cNvSpPr/>
          <p:nvPr/>
        </p:nvSpPr>
        <p:spPr>
          <a:xfrm>
            <a:off x="5905418" y="2377438"/>
            <a:ext cx="419662" cy="4138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8BB3C71-9C2B-4EDA-B4E1-A73DB91E51D4}"/>
              </a:ext>
            </a:extLst>
          </p:cNvPr>
          <p:cNvSpPr/>
          <p:nvPr/>
        </p:nvSpPr>
        <p:spPr>
          <a:xfrm>
            <a:off x="8782649" y="2377438"/>
            <a:ext cx="419662" cy="4138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Curved Up 17">
            <a:extLst>
              <a:ext uri="{FF2B5EF4-FFF2-40B4-BE49-F238E27FC236}">
                <a16:creationId xmlns:a16="http://schemas.microsoft.com/office/drawing/2014/main" id="{856A9166-5CEC-4BC2-91C0-9115E7CF363A}"/>
              </a:ext>
            </a:extLst>
          </p:cNvPr>
          <p:cNvSpPr/>
          <p:nvPr/>
        </p:nvSpPr>
        <p:spPr>
          <a:xfrm>
            <a:off x="4040364" y="3448433"/>
            <a:ext cx="1222408" cy="91440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Graphic 18" descr="Alien Face">
            <a:extLst>
              <a:ext uri="{FF2B5EF4-FFF2-40B4-BE49-F238E27FC236}">
                <a16:creationId xmlns:a16="http://schemas.microsoft.com/office/drawing/2014/main" id="{12F42F49-CD02-4E12-9388-49333D1BA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16968" y="4301111"/>
            <a:ext cx="2469200" cy="2469200"/>
          </a:xfrm>
          <a:prstGeom prst="rect">
            <a:avLst/>
          </a:prstGeom>
        </p:spPr>
      </p:pic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3878420A-5F69-406F-97C1-538ACD9D0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1331640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7B7B-8620-41AD-A35D-A6CAEC2CD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AST Visitors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289103-76D3-4C24-A6B6-709752D81073}"/>
              </a:ext>
            </a:extLst>
          </p:cNvPr>
          <p:cNvSpPr/>
          <p:nvPr/>
        </p:nvSpPr>
        <p:spPr>
          <a:xfrm>
            <a:off x="4485515" y="2513052"/>
            <a:ext cx="2789100" cy="268224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2"/>
                </a:solidFill>
              </a:rPr>
              <a:t>AST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BA4D67-C9EC-4426-BC4D-C49226D0049D}"/>
              </a:ext>
            </a:extLst>
          </p:cNvPr>
          <p:cNvSpPr/>
          <p:nvPr/>
        </p:nvSpPr>
        <p:spPr>
          <a:xfrm>
            <a:off x="5463240" y="2622780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ScriptAst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D3B5DC-5F5E-49CB-9826-D1C2E7C26A37}"/>
              </a:ext>
            </a:extLst>
          </p:cNvPr>
          <p:cNvSpPr/>
          <p:nvPr/>
        </p:nvSpPr>
        <p:spPr>
          <a:xfrm>
            <a:off x="4902408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A4B78E-6FAF-4F1D-A840-A72813BDD7C5}"/>
              </a:ext>
            </a:extLst>
          </p:cNvPr>
          <p:cNvSpPr/>
          <p:nvPr/>
        </p:nvSpPr>
        <p:spPr>
          <a:xfrm>
            <a:off x="6078936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228B51D-1636-433D-BD31-3487095DEBDC}"/>
              </a:ext>
            </a:extLst>
          </p:cNvPr>
          <p:cNvCxnSpPr/>
          <p:nvPr/>
        </p:nvCxnSpPr>
        <p:spPr>
          <a:xfrm flipH="1">
            <a:off x="5441264" y="3151137"/>
            <a:ext cx="182656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E60276-EAD3-4F1F-B5CC-D2B4D9A493D4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427754" y="3151137"/>
            <a:ext cx="190942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F763D3B-DD8F-470C-8CFC-9D34ABA2A3EE}"/>
              </a:ext>
            </a:extLst>
          </p:cNvPr>
          <p:cNvSpPr/>
          <p:nvPr/>
        </p:nvSpPr>
        <p:spPr>
          <a:xfrm>
            <a:off x="4678702" y="3995394"/>
            <a:ext cx="1304339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AssignmentAst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923A25E-B10E-4477-B4FF-28CEF6183633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5330872" y="3852211"/>
            <a:ext cx="111296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33FA874-ADB5-4474-A742-5DD5E01DAE5F}"/>
              </a:ext>
            </a:extLst>
          </p:cNvPr>
          <p:cNvSpPr/>
          <p:nvPr/>
        </p:nvSpPr>
        <p:spPr>
          <a:xfrm>
            <a:off x="6078936" y="399539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PipelineAst</a:t>
            </a:r>
            <a:endParaRPr lang="en-US" sz="1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3BBEF4-4FA9-4298-B6AE-1FE95C530144}"/>
              </a:ext>
            </a:extLst>
          </p:cNvPr>
          <p:cNvCxnSpPr>
            <a:endCxn id="12" idx="0"/>
          </p:cNvCxnSpPr>
          <p:nvPr/>
        </p:nvCxnSpPr>
        <p:spPr>
          <a:xfrm>
            <a:off x="6618696" y="3852211"/>
            <a:ext cx="0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BFC106-8465-4C3C-AB7A-2FF0C83C3606}"/>
              </a:ext>
            </a:extLst>
          </p:cNvPr>
          <p:cNvSpPr/>
          <p:nvPr/>
        </p:nvSpPr>
        <p:spPr>
          <a:xfrm>
            <a:off x="4629945" y="4658863"/>
            <a:ext cx="704414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VariableAst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821913-5B47-4F7A-98AF-18B66D1FCD47}"/>
              </a:ext>
            </a:extLst>
          </p:cNvPr>
          <p:cNvSpPr/>
          <p:nvPr/>
        </p:nvSpPr>
        <p:spPr>
          <a:xfrm>
            <a:off x="5434628" y="4658863"/>
            <a:ext cx="544652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ExprAst</a:t>
            </a:r>
            <a:endParaRPr lang="en-US" sz="12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1619499-CED3-44BA-8D46-D81B98E49ECF}"/>
              </a:ext>
            </a:extLst>
          </p:cNvPr>
          <p:cNvCxnSpPr>
            <a:endCxn id="14" idx="0"/>
          </p:cNvCxnSpPr>
          <p:nvPr/>
        </p:nvCxnSpPr>
        <p:spPr>
          <a:xfrm flipH="1">
            <a:off x="4982152" y="4523751"/>
            <a:ext cx="37547" cy="1351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22AC721-B462-4DB4-B71B-C19050FF3830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5638933" y="4533911"/>
            <a:ext cx="68021" cy="124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8" name="Content Placeholder 17" descr="Alien Face">
            <a:extLst>
              <a:ext uri="{FF2B5EF4-FFF2-40B4-BE49-F238E27FC236}">
                <a16:creationId xmlns:a16="http://schemas.microsoft.com/office/drawing/2014/main" id="{A13D6621-9BD5-43AE-AF0B-C5DC34239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20525" y="2463520"/>
            <a:ext cx="914400" cy="9144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C04EDE1-E399-4278-9563-FE4A33BD6DBB}"/>
              </a:ext>
            </a:extLst>
          </p:cNvPr>
          <p:cNvCxnSpPr>
            <a:stCxn id="18" idx="3"/>
            <a:endCxn id="5" idx="1"/>
          </p:cNvCxnSpPr>
          <p:nvPr/>
        </p:nvCxnSpPr>
        <p:spPr>
          <a:xfrm flipV="1">
            <a:off x="2934925" y="2886959"/>
            <a:ext cx="2528315" cy="33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E3BDE8C-00D6-47F0-A20E-C1DD3BF12B29}"/>
              </a:ext>
            </a:extLst>
          </p:cNvPr>
          <p:cNvSpPr txBox="1"/>
          <p:nvPr/>
        </p:nvSpPr>
        <p:spPr>
          <a:xfrm>
            <a:off x="3292613" y="288695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inject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FA3085C3-466F-4366-902A-BC49ABB29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227640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AFDCA-5DF8-41BE-9855-522719EE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IISResetMe</a:t>
            </a:r>
            <a:r>
              <a:rPr lang="en-US" dirty="0"/>
              <a:t> format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3FEAA0-3CE4-4675-B1FF-4F53E39128E2}"/>
              </a:ext>
            </a:extLst>
          </p:cNvPr>
          <p:cNvSpPr/>
          <p:nvPr/>
        </p:nvSpPr>
        <p:spPr>
          <a:xfrm>
            <a:off x="1612084" y="2959217"/>
            <a:ext cx="2013358" cy="93956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 (why?)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D1268C-05AD-4F79-B2A6-87A47D5DD8AC}"/>
              </a:ext>
            </a:extLst>
          </p:cNvPr>
          <p:cNvSpPr/>
          <p:nvPr/>
        </p:nvSpPr>
        <p:spPr>
          <a:xfrm>
            <a:off x="3930242" y="2959217"/>
            <a:ext cx="2013358" cy="93956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Demo (what?)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3464A9-CCA2-4741-B3BE-1B7518D90F39}"/>
              </a:ext>
            </a:extLst>
          </p:cNvPr>
          <p:cNvSpPr/>
          <p:nvPr/>
        </p:nvSpPr>
        <p:spPr>
          <a:xfrm>
            <a:off x="6248400" y="2959217"/>
            <a:ext cx="2013358" cy="93956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(how?)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A787C1-4252-4DBA-9672-301223A70861}"/>
              </a:ext>
            </a:extLst>
          </p:cNvPr>
          <p:cNvSpPr/>
          <p:nvPr/>
        </p:nvSpPr>
        <p:spPr>
          <a:xfrm>
            <a:off x="8566558" y="2959217"/>
            <a:ext cx="2013358" cy="93956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Next Steps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A33B9AA-3A52-4999-83DC-808265852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629204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7B7B-8620-41AD-A35D-A6CAEC2CD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AST Visitors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289103-76D3-4C24-A6B6-709752D81073}"/>
              </a:ext>
            </a:extLst>
          </p:cNvPr>
          <p:cNvSpPr/>
          <p:nvPr/>
        </p:nvSpPr>
        <p:spPr>
          <a:xfrm>
            <a:off x="4485515" y="2513052"/>
            <a:ext cx="2789100" cy="268224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2"/>
                </a:solidFill>
              </a:rPr>
              <a:t>AST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BA4D67-C9EC-4426-BC4D-C49226D0049D}"/>
              </a:ext>
            </a:extLst>
          </p:cNvPr>
          <p:cNvSpPr/>
          <p:nvPr/>
        </p:nvSpPr>
        <p:spPr>
          <a:xfrm>
            <a:off x="5463240" y="2622780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ScriptAst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D3B5DC-5F5E-49CB-9826-D1C2E7C26A37}"/>
              </a:ext>
            </a:extLst>
          </p:cNvPr>
          <p:cNvSpPr/>
          <p:nvPr/>
        </p:nvSpPr>
        <p:spPr>
          <a:xfrm>
            <a:off x="4902408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A4B78E-6FAF-4F1D-A840-A72813BDD7C5}"/>
              </a:ext>
            </a:extLst>
          </p:cNvPr>
          <p:cNvSpPr/>
          <p:nvPr/>
        </p:nvSpPr>
        <p:spPr>
          <a:xfrm>
            <a:off x="6078936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228B51D-1636-433D-BD31-3487095DEBDC}"/>
              </a:ext>
            </a:extLst>
          </p:cNvPr>
          <p:cNvCxnSpPr/>
          <p:nvPr/>
        </p:nvCxnSpPr>
        <p:spPr>
          <a:xfrm flipH="1">
            <a:off x="5441264" y="3151137"/>
            <a:ext cx="182656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E60276-EAD3-4F1F-B5CC-D2B4D9A493D4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427754" y="3151137"/>
            <a:ext cx="190942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F763D3B-DD8F-470C-8CFC-9D34ABA2A3EE}"/>
              </a:ext>
            </a:extLst>
          </p:cNvPr>
          <p:cNvSpPr/>
          <p:nvPr/>
        </p:nvSpPr>
        <p:spPr>
          <a:xfrm>
            <a:off x="4678702" y="3995394"/>
            <a:ext cx="1304339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AssignmentAst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923A25E-B10E-4477-B4FF-28CEF6183633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5330872" y="3852211"/>
            <a:ext cx="111296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33FA874-ADB5-4474-A742-5DD5E01DAE5F}"/>
              </a:ext>
            </a:extLst>
          </p:cNvPr>
          <p:cNvSpPr/>
          <p:nvPr/>
        </p:nvSpPr>
        <p:spPr>
          <a:xfrm>
            <a:off x="6078936" y="399539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PipelineAst</a:t>
            </a:r>
            <a:endParaRPr lang="en-US" sz="1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3BBEF4-4FA9-4298-B6AE-1FE95C530144}"/>
              </a:ext>
            </a:extLst>
          </p:cNvPr>
          <p:cNvCxnSpPr>
            <a:endCxn id="12" idx="0"/>
          </p:cNvCxnSpPr>
          <p:nvPr/>
        </p:nvCxnSpPr>
        <p:spPr>
          <a:xfrm>
            <a:off x="6618696" y="3852211"/>
            <a:ext cx="0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BFC106-8465-4C3C-AB7A-2FF0C83C3606}"/>
              </a:ext>
            </a:extLst>
          </p:cNvPr>
          <p:cNvSpPr/>
          <p:nvPr/>
        </p:nvSpPr>
        <p:spPr>
          <a:xfrm>
            <a:off x="4629945" y="4658863"/>
            <a:ext cx="704414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VariableAst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821913-5B47-4F7A-98AF-18B66D1FCD47}"/>
              </a:ext>
            </a:extLst>
          </p:cNvPr>
          <p:cNvSpPr/>
          <p:nvPr/>
        </p:nvSpPr>
        <p:spPr>
          <a:xfrm>
            <a:off x="5434628" y="4658863"/>
            <a:ext cx="544652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ExprAst</a:t>
            </a:r>
            <a:endParaRPr lang="en-US" sz="12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1619499-CED3-44BA-8D46-D81B98E49ECF}"/>
              </a:ext>
            </a:extLst>
          </p:cNvPr>
          <p:cNvCxnSpPr>
            <a:endCxn id="14" idx="0"/>
          </p:cNvCxnSpPr>
          <p:nvPr/>
        </p:nvCxnSpPr>
        <p:spPr>
          <a:xfrm flipH="1">
            <a:off x="4982152" y="4523751"/>
            <a:ext cx="37547" cy="1351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22AC721-B462-4DB4-B71B-C19050FF3830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5638933" y="4533911"/>
            <a:ext cx="68021" cy="124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8" name="Content Placeholder 17" descr="Alien Face">
            <a:extLst>
              <a:ext uri="{FF2B5EF4-FFF2-40B4-BE49-F238E27FC236}">
                <a16:creationId xmlns:a16="http://schemas.microsoft.com/office/drawing/2014/main" id="{A13D6621-9BD5-43AE-AF0B-C5DC34239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6348" y="2405406"/>
            <a:ext cx="914400" cy="9144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69CCAE-B333-41A2-A7B8-CEF689BFA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799123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7B7B-8620-41AD-A35D-A6CAEC2CD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AST Visitors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289103-76D3-4C24-A6B6-709752D81073}"/>
              </a:ext>
            </a:extLst>
          </p:cNvPr>
          <p:cNvSpPr/>
          <p:nvPr/>
        </p:nvSpPr>
        <p:spPr>
          <a:xfrm>
            <a:off x="4485515" y="2513052"/>
            <a:ext cx="2789100" cy="268224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2"/>
                </a:solidFill>
              </a:rPr>
              <a:t>AST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BA4D67-C9EC-4426-BC4D-C49226D0049D}"/>
              </a:ext>
            </a:extLst>
          </p:cNvPr>
          <p:cNvSpPr/>
          <p:nvPr/>
        </p:nvSpPr>
        <p:spPr>
          <a:xfrm>
            <a:off x="5463240" y="2622780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ScriptAst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D3B5DC-5F5E-49CB-9826-D1C2E7C26A37}"/>
              </a:ext>
            </a:extLst>
          </p:cNvPr>
          <p:cNvSpPr/>
          <p:nvPr/>
        </p:nvSpPr>
        <p:spPr>
          <a:xfrm>
            <a:off x="4902408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A4B78E-6FAF-4F1D-A840-A72813BDD7C5}"/>
              </a:ext>
            </a:extLst>
          </p:cNvPr>
          <p:cNvSpPr/>
          <p:nvPr/>
        </p:nvSpPr>
        <p:spPr>
          <a:xfrm>
            <a:off x="6078936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228B51D-1636-433D-BD31-3487095DEBDC}"/>
              </a:ext>
            </a:extLst>
          </p:cNvPr>
          <p:cNvCxnSpPr/>
          <p:nvPr/>
        </p:nvCxnSpPr>
        <p:spPr>
          <a:xfrm flipH="1">
            <a:off x="5441264" y="3151137"/>
            <a:ext cx="182656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E60276-EAD3-4F1F-B5CC-D2B4D9A493D4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427754" y="3151137"/>
            <a:ext cx="190942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F763D3B-DD8F-470C-8CFC-9D34ABA2A3EE}"/>
              </a:ext>
            </a:extLst>
          </p:cNvPr>
          <p:cNvSpPr/>
          <p:nvPr/>
        </p:nvSpPr>
        <p:spPr>
          <a:xfrm>
            <a:off x="4678702" y="3995394"/>
            <a:ext cx="1304339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AssignmentAst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923A25E-B10E-4477-B4FF-28CEF6183633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5330872" y="3852211"/>
            <a:ext cx="111296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33FA874-ADB5-4474-A742-5DD5E01DAE5F}"/>
              </a:ext>
            </a:extLst>
          </p:cNvPr>
          <p:cNvSpPr/>
          <p:nvPr/>
        </p:nvSpPr>
        <p:spPr>
          <a:xfrm>
            <a:off x="6078936" y="399539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PipelineAst</a:t>
            </a:r>
            <a:endParaRPr lang="en-US" sz="1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3BBEF4-4FA9-4298-B6AE-1FE95C530144}"/>
              </a:ext>
            </a:extLst>
          </p:cNvPr>
          <p:cNvCxnSpPr>
            <a:endCxn id="12" idx="0"/>
          </p:cNvCxnSpPr>
          <p:nvPr/>
        </p:nvCxnSpPr>
        <p:spPr>
          <a:xfrm>
            <a:off x="6618696" y="3852211"/>
            <a:ext cx="0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BFC106-8465-4C3C-AB7A-2FF0C83C3606}"/>
              </a:ext>
            </a:extLst>
          </p:cNvPr>
          <p:cNvSpPr/>
          <p:nvPr/>
        </p:nvSpPr>
        <p:spPr>
          <a:xfrm>
            <a:off x="4629945" y="4658863"/>
            <a:ext cx="704414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VariableAst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821913-5B47-4F7A-98AF-18B66D1FCD47}"/>
              </a:ext>
            </a:extLst>
          </p:cNvPr>
          <p:cNvSpPr/>
          <p:nvPr/>
        </p:nvSpPr>
        <p:spPr>
          <a:xfrm>
            <a:off x="5434628" y="4658863"/>
            <a:ext cx="544652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ExprAst</a:t>
            </a:r>
            <a:endParaRPr lang="en-US" sz="12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1619499-CED3-44BA-8D46-D81B98E49ECF}"/>
              </a:ext>
            </a:extLst>
          </p:cNvPr>
          <p:cNvCxnSpPr>
            <a:endCxn id="14" idx="0"/>
          </p:cNvCxnSpPr>
          <p:nvPr/>
        </p:nvCxnSpPr>
        <p:spPr>
          <a:xfrm flipH="1">
            <a:off x="4982152" y="4523751"/>
            <a:ext cx="37547" cy="1351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22AC721-B462-4DB4-B71B-C19050FF3830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5638933" y="4533911"/>
            <a:ext cx="68021" cy="124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8" name="Content Placeholder 17" descr="Alien Face">
            <a:extLst>
              <a:ext uri="{FF2B5EF4-FFF2-40B4-BE49-F238E27FC236}">
                <a16:creationId xmlns:a16="http://schemas.microsoft.com/office/drawing/2014/main" id="{A13D6621-9BD5-43AE-AF0B-C5DC34239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44229" y="3099835"/>
            <a:ext cx="914400" cy="9144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2210B9-D468-451E-9D95-A99CBAD0A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38100230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7B7B-8620-41AD-A35D-A6CAEC2CD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AST Visitors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289103-76D3-4C24-A6B6-709752D81073}"/>
              </a:ext>
            </a:extLst>
          </p:cNvPr>
          <p:cNvSpPr/>
          <p:nvPr/>
        </p:nvSpPr>
        <p:spPr>
          <a:xfrm>
            <a:off x="4485515" y="2513052"/>
            <a:ext cx="2789100" cy="268224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2"/>
                </a:solidFill>
              </a:rPr>
              <a:t>AST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BA4D67-C9EC-4426-BC4D-C49226D0049D}"/>
              </a:ext>
            </a:extLst>
          </p:cNvPr>
          <p:cNvSpPr/>
          <p:nvPr/>
        </p:nvSpPr>
        <p:spPr>
          <a:xfrm>
            <a:off x="5463240" y="2622780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ScriptAst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D3B5DC-5F5E-49CB-9826-D1C2E7C26A37}"/>
              </a:ext>
            </a:extLst>
          </p:cNvPr>
          <p:cNvSpPr/>
          <p:nvPr/>
        </p:nvSpPr>
        <p:spPr>
          <a:xfrm>
            <a:off x="4902408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A4B78E-6FAF-4F1D-A840-A72813BDD7C5}"/>
              </a:ext>
            </a:extLst>
          </p:cNvPr>
          <p:cNvSpPr/>
          <p:nvPr/>
        </p:nvSpPr>
        <p:spPr>
          <a:xfrm>
            <a:off x="6078936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228B51D-1636-433D-BD31-3487095DEBDC}"/>
              </a:ext>
            </a:extLst>
          </p:cNvPr>
          <p:cNvCxnSpPr/>
          <p:nvPr/>
        </p:nvCxnSpPr>
        <p:spPr>
          <a:xfrm flipH="1">
            <a:off x="5441264" y="3151137"/>
            <a:ext cx="182656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E60276-EAD3-4F1F-B5CC-D2B4D9A493D4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427754" y="3151137"/>
            <a:ext cx="190942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F763D3B-DD8F-470C-8CFC-9D34ABA2A3EE}"/>
              </a:ext>
            </a:extLst>
          </p:cNvPr>
          <p:cNvSpPr/>
          <p:nvPr/>
        </p:nvSpPr>
        <p:spPr>
          <a:xfrm>
            <a:off x="4678702" y="3995394"/>
            <a:ext cx="1304339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AssignmentAst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923A25E-B10E-4477-B4FF-28CEF6183633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5330872" y="3852211"/>
            <a:ext cx="111296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33FA874-ADB5-4474-A742-5DD5E01DAE5F}"/>
              </a:ext>
            </a:extLst>
          </p:cNvPr>
          <p:cNvSpPr/>
          <p:nvPr/>
        </p:nvSpPr>
        <p:spPr>
          <a:xfrm>
            <a:off x="6078936" y="399539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PipelineAst</a:t>
            </a:r>
            <a:endParaRPr lang="en-US" sz="1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3BBEF4-4FA9-4298-B6AE-1FE95C530144}"/>
              </a:ext>
            </a:extLst>
          </p:cNvPr>
          <p:cNvCxnSpPr>
            <a:endCxn id="12" idx="0"/>
          </p:cNvCxnSpPr>
          <p:nvPr/>
        </p:nvCxnSpPr>
        <p:spPr>
          <a:xfrm>
            <a:off x="6618696" y="3852211"/>
            <a:ext cx="0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BFC106-8465-4C3C-AB7A-2FF0C83C3606}"/>
              </a:ext>
            </a:extLst>
          </p:cNvPr>
          <p:cNvSpPr/>
          <p:nvPr/>
        </p:nvSpPr>
        <p:spPr>
          <a:xfrm>
            <a:off x="4629945" y="4658863"/>
            <a:ext cx="704414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VariableAst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821913-5B47-4F7A-98AF-18B66D1FCD47}"/>
              </a:ext>
            </a:extLst>
          </p:cNvPr>
          <p:cNvSpPr/>
          <p:nvPr/>
        </p:nvSpPr>
        <p:spPr>
          <a:xfrm>
            <a:off x="5434628" y="4658863"/>
            <a:ext cx="544652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ExprAst</a:t>
            </a:r>
            <a:endParaRPr lang="en-US" sz="12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1619499-CED3-44BA-8D46-D81B98E49ECF}"/>
              </a:ext>
            </a:extLst>
          </p:cNvPr>
          <p:cNvCxnSpPr>
            <a:endCxn id="14" idx="0"/>
          </p:cNvCxnSpPr>
          <p:nvPr/>
        </p:nvCxnSpPr>
        <p:spPr>
          <a:xfrm flipH="1">
            <a:off x="4982152" y="4523751"/>
            <a:ext cx="37547" cy="1351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22AC721-B462-4DB4-B71B-C19050FF3830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5638933" y="4533911"/>
            <a:ext cx="68021" cy="124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8" name="Content Placeholder 17" descr="Alien Face">
            <a:extLst>
              <a:ext uri="{FF2B5EF4-FFF2-40B4-BE49-F238E27FC236}">
                <a16:creationId xmlns:a16="http://schemas.microsoft.com/office/drawing/2014/main" id="{A13D6621-9BD5-43AE-AF0B-C5DC34239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6152" y="3852211"/>
            <a:ext cx="914400" cy="9144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8DE7BD-535F-4170-A7EB-9BA1638AC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36700251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7B7B-8620-41AD-A35D-A6CAEC2CD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AST Visitors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289103-76D3-4C24-A6B6-709752D81073}"/>
              </a:ext>
            </a:extLst>
          </p:cNvPr>
          <p:cNvSpPr/>
          <p:nvPr/>
        </p:nvSpPr>
        <p:spPr>
          <a:xfrm>
            <a:off x="4485515" y="2513052"/>
            <a:ext cx="2789100" cy="268224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2"/>
                </a:solidFill>
              </a:rPr>
              <a:t>AST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BA4D67-C9EC-4426-BC4D-C49226D0049D}"/>
              </a:ext>
            </a:extLst>
          </p:cNvPr>
          <p:cNvSpPr/>
          <p:nvPr/>
        </p:nvSpPr>
        <p:spPr>
          <a:xfrm>
            <a:off x="5463240" y="2622780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ScriptAst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D3B5DC-5F5E-49CB-9826-D1C2E7C26A37}"/>
              </a:ext>
            </a:extLst>
          </p:cNvPr>
          <p:cNvSpPr/>
          <p:nvPr/>
        </p:nvSpPr>
        <p:spPr>
          <a:xfrm>
            <a:off x="4902408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A4B78E-6FAF-4F1D-A840-A72813BDD7C5}"/>
              </a:ext>
            </a:extLst>
          </p:cNvPr>
          <p:cNvSpPr/>
          <p:nvPr/>
        </p:nvSpPr>
        <p:spPr>
          <a:xfrm>
            <a:off x="6078936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228B51D-1636-433D-BD31-3487095DEBDC}"/>
              </a:ext>
            </a:extLst>
          </p:cNvPr>
          <p:cNvCxnSpPr/>
          <p:nvPr/>
        </p:nvCxnSpPr>
        <p:spPr>
          <a:xfrm flipH="1">
            <a:off x="5441264" y="3151137"/>
            <a:ext cx="182656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E60276-EAD3-4F1F-B5CC-D2B4D9A493D4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427754" y="3151137"/>
            <a:ext cx="190942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F763D3B-DD8F-470C-8CFC-9D34ABA2A3EE}"/>
              </a:ext>
            </a:extLst>
          </p:cNvPr>
          <p:cNvSpPr/>
          <p:nvPr/>
        </p:nvSpPr>
        <p:spPr>
          <a:xfrm>
            <a:off x="4678702" y="3995394"/>
            <a:ext cx="1304339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AssignmentAst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923A25E-B10E-4477-B4FF-28CEF6183633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5330872" y="3852211"/>
            <a:ext cx="111296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33FA874-ADB5-4474-A742-5DD5E01DAE5F}"/>
              </a:ext>
            </a:extLst>
          </p:cNvPr>
          <p:cNvSpPr/>
          <p:nvPr/>
        </p:nvSpPr>
        <p:spPr>
          <a:xfrm>
            <a:off x="6078936" y="399539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PipelineAst</a:t>
            </a:r>
            <a:endParaRPr lang="en-US" sz="1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3BBEF4-4FA9-4298-B6AE-1FE95C530144}"/>
              </a:ext>
            </a:extLst>
          </p:cNvPr>
          <p:cNvCxnSpPr>
            <a:endCxn id="12" idx="0"/>
          </p:cNvCxnSpPr>
          <p:nvPr/>
        </p:nvCxnSpPr>
        <p:spPr>
          <a:xfrm>
            <a:off x="6618696" y="3852211"/>
            <a:ext cx="0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BFC106-8465-4C3C-AB7A-2FF0C83C3606}"/>
              </a:ext>
            </a:extLst>
          </p:cNvPr>
          <p:cNvSpPr/>
          <p:nvPr/>
        </p:nvSpPr>
        <p:spPr>
          <a:xfrm>
            <a:off x="4629945" y="4658863"/>
            <a:ext cx="704414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VariableAst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821913-5B47-4F7A-98AF-18B66D1FCD47}"/>
              </a:ext>
            </a:extLst>
          </p:cNvPr>
          <p:cNvSpPr/>
          <p:nvPr/>
        </p:nvSpPr>
        <p:spPr>
          <a:xfrm>
            <a:off x="5434628" y="4658863"/>
            <a:ext cx="544652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ExprAst</a:t>
            </a:r>
            <a:endParaRPr lang="en-US" sz="12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1619499-CED3-44BA-8D46-D81B98E49ECF}"/>
              </a:ext>
            </a:extLst>
          </p:cNvPr>
          <p:cNvCxnSpPr>
            <a:endCxn id="14" idx="0"/>
          </p:cNvCxnSpPr>
          <p:nvPr/>
        </p:nvCxnSpPr>
        <p:spPr>
          <a:xfrm flipH="1">
            <a:off x="4982152" y="4523751"/>
            <a:ext cx="37547" cy="1351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22AC721-B462-4DB4-B71B-C19050FF3830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5638933" y="4533911"/>
            <a:ext cx="68021" cy="124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8" name="Content Placeholder 17" descr="Alien Face">
            <a:extLst>
              <a:ext uri="{FF2B5EF4-FFF2-40B4-BE49-F238E27FC236}">
                <a16:creationId xmlns:a16="http://schemas.microsoft.com/office/drawing/2014/main" id="{A13D6621-9BD5-43AE-AF0B-C5DC34239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8840" y="4453608"/>
            <a:ext cx="914400" cy="9144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BB43F1-8F54-4346-8615-9F20F7A7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988989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7B7B-8620-41AD-A35D-A6CAEC2CD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AST Visitors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289103-76D3-4C24-A6B6-709752D81073}"/>
              </a:ext>
            </a:extLst>
          </p:cNvPr>
          <p:cNvSpPr/>
          <p:nvPr/>
        </p:nvSpPr>
        <p:spPr>
          <a:xfrm>
            <a:off x="4485515" y="2513052"/>
            <a:ext cx="2789100" cy="268224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2"/>
                </a:solidFill>
              </a:rPr>
              <a:t>AST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BA4D67-C9EC-4426-BC4D-C49226D0049D}"/>
              </a:ext>
            </a:extLst>
          </p:cNvPr>
          <p:cNvSpPr/>
          <p:nvPr/>
        </p:nvSpPr>
        <p:spPr>
          <a:xfrm>
            <a:off x="5463240" y="2622780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ScriptAst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D3B5DC-5F5E-49CB-9826-D1C2E7C26A37}"/>
              </a:ext>
            </a:extLst>
          </p:cNvPr>
          <p:cNvSpPr/>
          <p:nvPr/>
        </p:nvSpPr>
        <p:spPr>
          <a:xfrm>
            <a:off x="4902408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A4B78E-6FAF-4F1D-A840-A72813BDD7C5}"/>
              </a:ext>
            </a:extLst>
          </p:cNvPr>
          <p:cNvSpPr/>
          <p:nvPr/>
        </p:nvSpPr>
        <p:spPr>
          <a:xfrm>
            <a:off x="6078936" y="332385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StmtAst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228B51D-1636-433D-BD31-3487095DEBDC}"/>
              </a:ext>
            </a:extLst>
          </p:cNvPr>
          <p:cNvCxnSpPr/>
          <p:nvPr/>
        </p:nvCxnSpPr>
        <p:spPr>
          <a:xfrm flipH="1">
            <a:off x="5441264" y="3151137"/>
            <a:ext cx="182656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E60276-EAD3-4F1F-B5CC-D2B4D9A493D4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427754" y="3151137"/>
            <a:ext cx="190942" cy="172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F763D3B-DD8F-470C-8CFC-9D34ABA2A3EE}"/>
              </a:ext>
            </a:extLst>
          </p:cNvPr>
          <p:cNvSpPr/>
          <p:nvPr/>
        </p:nvSpPr>
        <p:spPr>
          <a:xfrm>
            <a:off x="4678702" y="3995394"/>
            <a:ext cx="1304339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AssignmentAst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923A25E-B10E-4477-B4FF-28CEF6183633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5330872" y="3852211"/>
            <a:ext cx="111296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33FA874-ADB5-4474-A742-5DD5E01DAE5F}"/>
              </a:ext>
            </a:extLst>
          </p:cNvPr>
          <p:cNvSpPr/>
          <p:nvPr/>
        </p:nvSpPr>
        <p:spPr>
          <a:xfrm>
            <a:off x="6078936" y="3995394"/>
            <a:ext cx="1079520" cy="5283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PipelineAst</a:t>
            </a:r>
            <a:endParaRPr lang="en-US" sz="1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3BBEF4-4FA9-4298-B6AE-1FE95C530144}"/>
              </a:ext>
            </a:extLst>
          </p:cNvPr>
          <p:cNvCxnSpPr>
            <a:endCxn id="12" idx="0"/>
          </p:cNvCxnSpPr>
          <p:nvPr/>
        </p:nvCxnSpPr>
        <p:spPr>
          <a:xfrm>
            <a:off x="6618696" y="3852211"/>
            <a:ext cx="0" cy="143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BFC106-8465-4C3C-AB7A-2FF0C83C3606}"/>
              </a:ext>
            </a:extLst>
          </p:cNvPr>
          <p:cNvSpPr/>
          <p:nvPr/>
        </p:nvSpPr>
        <p:spPr>
          <a:xfrm>
            <a:off x="4629945" y="4658863"/>
            <a:ext cx="704414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VariableAst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821913-5B47-4F7A-98AF-18B66D1FCD47}"/>
              </a:ext>
            </a:extLst>
          </p:cNvPr>
          <p:cNvSpPr/>
          <p:nvPr/>
        </p:nvSpPr>
        <p:spPr>
          <a:xfrm>
            <a:off x="5434628" y="4658863"/>
            <a:ext cx="544652" cy="3738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ExprAst</a:t>
            </a:r>
            <a:endParaRPr lang="en-US" sz="12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1619499-CED3-44BA-8D46-D81B98E49ECF}"/>
              </a:ext>
            </a:extLst>
          </p:cNvPr>
          <p:cNvCxnSpPr>
            <a:endCxn id="14" idx="0"/>
          </p:cNvCxnSpPr>
          <p:nvPr/>
        </p:nvCxnSpPr>
        <p:spPr>
          <a:xfrm flipH="1">
            <a:off x="4982152" y="4523751"/>
            <a:ext cx="37547" cy="1351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22AC721-B462-4DB4-B71B-C19050FF3830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5638933" y="4533911"/>
            <a:ext cx="68021" cy="124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8" name="Content Placeholder 17" descr="Alien Face">
            <a:extLst>
              <a:ext uri="{FF2B5EF4-FFF2-40B4-BE49-F238E27FC236}">
                <a16:creationId xmlns:a16="http://schemas.microsoft.com/office/drawing/2014/main" id="{A13D6621-9BD5-43AE-AF0B-C5DC34239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49754" y="4402322"/>
            <a:ext cx="914400" cy="9144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CF491D-89AD-4555-B47B-FF5383B18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3047702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439F4-EAEA-44DD-9EAB-7F0DB005E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other words, we can…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9E644-C2B0-4231-9126-075FD2C044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16033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Take this: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A82D00"/>
                </a:solidFill>
                <a:latin typeface="Lucida Console" panose="020B0609040504020204" pitchFamily="49" charset="0"/>
              </a:rPr>
              <a:t>$array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@()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A82D00"/>
                </a:solidFill>
                <a:latin typeface="Lucida Console" panose="020B0609040504020204" pitchFamily="49" charset="0"/>
              </a:rPr>
              <a:t>$array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696969"/>
                </a:solidFill>
                <a:latin typeface="Lucida Console" panose="020B0609040504020204" pitchFamily="49" charset="0"/>
              </a:rPr>
              <a:t>+=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800080"/>
                </a:solidFill>
                <a:latin typeface="Lucida Console" panose="020B0609040504020204" pitchFamily="49" charset="0"/>
              </a:rPr>
              <a:t>123 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C67F7-00EE-428A-9D16-6E8ED0FCC4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1" y="3782728"/>
            <a:ext cx="10515600" cy="239423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… and turn it into </a:t>
            </a:r>
          </a:p>
          <a:p>
            <a:pPr marL="0" indent="0">
              <a:buNone/>
            </a:pPr>
            <a:r>
              <a:rPr lang="en-US" sz="1200" dirty="0"/>
              <a:t> </a:t>
            </a:r>
            <a:r>
              <a:rPr lang="en-US" sz="1800" dirty="0">
                <a:solidFill>
                  <a:srgbClr val="A82D00"/>
                </a:solidFill>
                <a:latin typeface="Lucida Console" panose="020B0609040504020204" pitchFamily="49" charset="0"/>
              </a:rPr>
              <a:t>$stopwatch1</a:t>
            </a:r>
            <a:r>
              <a:rPr lang="en-US" sz="18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Start();</a:t>
            </a:r>
            <a:r>
              <a:rPr lang="en-US" sz="1800" dirty="0">
                <a:solidFill>
                  <a:srgbClr val="A82D00"/>
                </a:solidFill>
                <a:latin typeface="Lucida Console" panose="020B0609040504020204" pitchFamily="49" charset="0"/>
              </a:rPr>
              <a:t>$array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@();</a:t>
            </a:r>
            <a:r>
              <a:rPr lang="en-US" sz="1800" dirty="0">
                <a:solidFill>
                  <a:srgbClr val="A82D00"/>
                </a:solidFill>
                <a:latin typeface="Lucida Console" panose="020B0609040504020204" pitchFamily="49" charset="0"/>
              </a:rPr>
              <a:t>$stopwatch1</a:t>
            </a:r>
            <a:r>
              <a:rPr lang="en-US" sz="18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Stop()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A82D00"/>
                </a:solidFill>
                <a:latin typeface="Lucida Console" panose="020B0609040504020204" pitchFamily="49" charset="0"/>
              </a:rPr>
              <a:t>$stopwatch2</a:t>
            </a:r>
            <a:r>
              <a:rPr lang="en-US" sz="18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Start();</a:t>
            </a:r>
            <a:r>
              <a:rPr lang="en-US" sz="1800" dirty="0">
                <a:solidFill>
                  <a:srgbClr val="A82D00"/>
                </a:solidFill>
                <a:latin typeface="Lucida Console" panose="020B0609040504020204" pitchFamily="49" charset="0"/>
              </a:rPr>
              <a:t>$array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696969"/>
                </a:solidFill>
                <a:latin typeface="Lucida Console" panose="020B0609040504020204" pitchFamily="49" charset="0"/>
              </a:rPr>
              <a:t>+=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800080"/>
                </a:solidFill>
                <a:latin typeface="Lucida Console" panose="020B0609040504020204" pitchFamily="49" charset="0"/>
              </a:rPr>
              <a:t>123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;</a:t>
            </a:r>
            <a:r>
              <a:rPr lang="en-US" sz="1800" dirty="0">
                <a:solidFill>
                  <a:srgbClr val="A82D00"/>
                </a:solidFill>
                <a:latin typeface="Lucida Console" panose="020B0609040504020204" pitchFamily="49" charset="0"/>
              </a:rPr>
              <a:t>$stopwatch2</a:t>
            </a:r>
            <a:r>
              <a:rPr lang="en-US" sz="18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Stop()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 without touching the source code itself</a:t>
            </a:r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800080"/>
              </a:solidFill>
              <a:latin typeface="Lucida Console" panose="020B0609040504020204" pitchFamily="49" charset="0"/>
            </a:endParaRP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6336BE-99A4-4B41-94D5-50BA6E507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42707437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B1358-7E30-4991-82F6-3CCA0BA26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diving for the rest…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5A8AC-2E21-47E7-9D4F-51F04462B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Measure-Script.ps1</a:t>
            </a:r>
          </a:p>
          <a:p>
            <a:r>
              <a:rPr lang="en-US" dirty="0"/>
              <a:t>Profiler.class.ps1</a:t>
            </a:r>
          </a:p>
          <a:p>
            <a:r>
              <a:rPr lang="en-US" dirty="0"/>
              <a:t>AstVisitor.class.ps1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F27D6-513B-4D97-B6E1-C68019BFD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16472788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5B9DD-32E7-4A18-928F-5CA133267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vNext</a:t>
            </a:r>
            <a:r>
              <a:rPr lang="en-US" dirty="0"/>
              <a:t> Demo: Get-</a:t>
            </a:r>
            <a:r>
              <a:rPr lang="en-US" dirty="0" err="1"/>
              <a:t>PSProfilerTarget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3EAC9-5A72-4865-A675-EE67B6D06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DA3B5-22EA-4EE1-AE7D-5047A9E02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4165802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B1358-7E30-4991-82F6-3CCA0BA26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Demo: Charting timelines with Excel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5A8AC-2E21-47E7-9D4F-51F04462B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0C77CC-F049-478A-A129-04A90A16A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17641615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8BAFF-BE21-4E75-8E78-23690D5FB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BF8592-8D6A-4C7C-9C80-583129639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`-Describe` feature to make clear what’s being measured</a:t>
            </a:r>
          </a:p>
          <a:p>
            <a:r>
              <a:rPr lang="en-US" dirty="0"/>
              <a:t>Visual measurement explorer (much like Show-</a:t>
            </a:r>
            <a:r>
              <a:rPr lang="en-US" dirty="0" err="1"/>
              <a:t>Ast</a:t>
            </a:r>
            <a:r>
              <a:rPr lang="en-US" dirty="0"/>
              <a:t>)</a:t>
            </a:r>
          </a:p>
          <a:p>
            <a:r>
              <a:rPr lang="en-US" dirty="0"/>
              <a:t>“Exploding” script functions called in the input script</a:t>
            </a:r>
          </a:p>
          <a:p>
            <a:r>
              <a:rPr lang="en-US" dirty="0"/>
              <a:t>???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98DE1-E953-41A3-8D7E-095E3FB5B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3849249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AFDCA-5DF8-41BE-9855-522719EE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format today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3FEAA0-3CE4-4675-B1FF-4F53E39128E2}"/>
              </a:ext>
            </a:extLst>
          </p:cNvPr>
          <p:cNvSpPr/>
          <p:nvPr/>
        </p:nvSpPr>
        <p:spPr>
          <a:xfrm>
            <a:off x="1612084" y="2959217"/>
            <a:ext cx="971725" cy="93956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 (why?)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D1268C-05AD-4F79-B2A6-87A47D5DD8AC}"/>
              </a:ext>
            </a:extLst>
          </p:cNvPr>
          <p:cNvSpPr/>
          <p:nvPr/>
        </p:nvSpPr>
        <p:spPr>
          <a:xfrm>
            <a:off x="2713838" y="2959217"/>
            <a:ext cx="971725" cy="93956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Demo (what?)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3464A9-CCA2-4741-B3BE-1B7518D90F39}"/>
              </a:ext>
            </a:extLst>
          </p:cNvPr>
          <p:cNvSpPr/>
          <p:nvPr/>
        </p:nvSpPr>
        <p:spPr>
          <a:xfrm>
            <a:off x="3815592" y="2959217"/>
            <a:ext cx="5662570" cy="93956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(how?)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A787C1-4252-4DBA-9672-301223A70861}"/>
              </a:ext>
            </a:extLst>
          </p:cNvPr>
          <p:cNvSpPr/>
          <p:nvPr/>
        </p:nvSpPr>
        <p:spPr>
          <a:xfrm>
            <a:off x="9608192" y="2959217"/>
            <a:ext cx="971724" cy="93956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Next Steps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3E3245-51F2-4D70-8D85-9A433ABCF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39828312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01880-297B-4F8A-B05B-3B7D7B383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</a:t>
            </a:r>
            <a:r>
              <a:rPr lang="en-US" dirty="0" err="1"/>
              <a:t>PSProfiler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65943-F3FD-4982-87D7-5E649EEA8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From </a:t>
            </a:r>
            <a:r>
              <a:rPr lang="en-US" dirty="0" err="1"/>
              <a:t>PSGallery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sz="1800" dirty="0">
                <a:solidFill>
                  <a:srgbClr val="0000FF"/>
                </a:solidFill>
                <a:latin typeface="Lucida Console" panose="020B0609040504020204" pitchFamily="49" charset="0"/>
              </a:rPr>
              <a:t>Install-Module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 err="1">
                <a:solidFill>
                  <a:srgbClr val="8A2BE2"/>
                </a:solidFill>
                <a:latin typeface="Lucida Console" panose="020B0609040504020204" pitchFamily="49" charset="0"/>
              </a:rPr>
              <a:t>PSProfiler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Lucida Console" panose="020B0609040504020204" pitchFamily="49" charset="0"/>
              </a:rPr>
              <a:t>-Scope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 err="1">
                <a:solidFill>
                  <a:srgbClr val="8A2BE2"/>
                </a:solidFill>
                <a:latin typeface="Lucida Console" panose="020B0609040504020204" pitchFamily="49" charset="0"/>
              </a:rPr>
              <a:t>CurrentUser</a:t>
            </a:r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endParaRPr lang="en-US" dirty="0"/>
          </a:p>
          <a:p>
            <a:r>
              <a:rPr lang="en-US" dirty="0"/>
              <a:t>GitHub repository:</a:t>
            </a:r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https://github.com/IISResetMe/PSProfiler</a:t>
            </a:r>
            <a:endParaRPr lang="en-US" dirty="0"/>
          </a:p>
          <a:p>
            <a:endParaRPr lang="en-US" dirty="0"/>
          </a:p>
          <a:p>
            <a:r>
              <a:rPr lang="en-US" dirty="0"/>
              <a:t>Original </a:t>
            </a:r>
            <a:r>
              <a:rPr lang="en-US" dirty="0" err="1"/>
              <a:t>MeasureScript</a:t>
            </a:r>
            <a:r>
              <a:rPr lang="en-US" dirty="0"/>
              <a:t> port:</a:t>
            </a:r>
          </a:p>
          <a:p>
            <a:pPr marL="457200" lvl="1" indent="0">
              <a:buNone/>
            </a:pPr>
            <a:r>
              <a:rPr lang="en-US" dirty="0">
                <a:hlinkClick r:id="rId3"/>
              </a:rPr>
              <a:t>https://github.com/CosmosKey/MeasureScript</a:t>
            </a:r>
            <a:endParaRPr lang="en-US" dirty="0"/>
          </a:p>
          <a:p>
            <a:endParaRPr lang="en-US" dirty="0"/>
          </a:p>
          <a:p>
            <a:r>
              <a:rPr lang="en-US" dirty="0"/>
              <a:t>Original </a:t>
            </a:r>
            <a:r>
              <a:rPr lang="en-US" dirty="0" err="1"/>
              <a:t>ScriptLineProfiler</a:t>
            </a:r>
            <a:r>
              <a:rPr lang="en-US" dirty="0"/>
              <a:t> Sample:</a:t>
            </a:r>
          </a:p>
          <a:p>
            <a:pPr marL="457200" lvl="1" indent="0">
              <a:buNone/>
            </a:pPr>
            <a:r>
              <a:rPr lang="en-US" dirty="0">
                <a:hlinkClick r:id="rId4"/>
              </a:rPr>
              <a:t>https://github.com/microsoftarchive/msdn-code-gallery-community-s-z/tree/master/Windows%20PowerShell%203.0%20SDK%20Sample%20Pack/%5BC%23%5D-Windows%20PowerShell%203.0%20SDK%20Sample%20Pack/Script%20Line%20Profiler%20Sample/C%23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BB134F-469C-4386-BED6-0431CD22C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7213005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EACE8-A409-47FA-B0A6-5513B4B4A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9764"/>
            <a:ext cx="10515600" cy="5657199"/>
          </a:xfrm>
        </p:spPr>
        <p:txBody>
          <a:bodyPr>
            <a:normAutofit/>
          </a:bodyPr>
          <a:lstStyle/>
          <a:p>
            <a:r>
              <a:rPr lang="en-US" dirty="0"/>
              <a:t>Want to know more about tokens and ASTs?</a:t>
            </a:r>
          </a:p>
          <a:p>
            <a:pPr lvl="1"/>
            <a:r>
              <a:rPr lang="en-US" b="0" i="0" dirty="0">
                <a:effectLst/>
                <a:latin typeface="Roboto"/>
              </a:rPr>
              <a:t>“</a:t>
            </a:r>
            <a:r>
              <a:rPr lang="en-US" b="0" i="0" dirty="0">
                <a:effectLst/>
                <a:latin typeface="Roboto"/>
                <a:hlinkClick r:id="rId2"/>
              </a:rPr>
              <a:t>Learn to love the AST and make it work for you</a:t>
            </a:r>
            <a:r>
              <a:rPr lang="en-US" b="0" i="0" dirty="0">
                <a:effectLst/>
                <a:latin typeface="Roboto"/>
              </a:rPr>
              <a:t>” </a:t>
            </a:r>
          </a:p>
          <a:p>
            <a:pPr marL="457200" lvl="1" indent="0">
              <a:buNone/>
            </a:pPr>
            <a:r>
              <a:rPr lang="en-US" b="0" i="0" dirty="0">
                <a:effectLst/>
                <a:latin typeface="Roboto"/>
              </a:rPr>
              <a:t>	- Anthony Allen @ </a:t>
            </a:r>
            <a:r>
              <a:rPr lang="en-US" b="0" i="0" dirty="0" err="1">
                <a:effectLst/>
                <a:latin typeface="Roboto"/>
              </a:rPr>
              <a:t>PSConfEU</a:t>
            </a:r>
            <a:r>
              <a:rPr lang="en-US" b="0" i="0" dirty="0">
                <a:effectLst/>
                <a:latin typeface="Roboto"/>
              </a:rPr>
              <a:t> 2019</a:t>
            </a:r>
          </a:p>
          <a:p>
            <a:pPr marL="457200" lvl="1" indent="0">
              <a:buNone/>
            </a:pPr>
            <a:endParaRPr lang="en-US" dirty="0">
              <a:latin typeface="Roboto"/>
            </a:endParaRPr>
          </a:p>
          <a:p>
            <a:r>
              <a:rPr lang="en-US" dirty="0"/>
              <a:t>Want to know more about the AST construction?</a:t>
            </a:r>
          </a:p>
          <a:p>
            <a:pPr lvl="1"/>
            <a:r>
              <a:rPr lang="en-US" b="0" i="0" dirty="0">
                <a:effectLst/>
                <a:latin typeface="Roboto"/>
              </a:rPr>
              <a:t>“</a:t>
            </a:r>
            <a:r>
              <a:rPr lang="en-US" b="0" i="0" dirty="0">
                <a:effectLst/>
                <a:latin typeface="Roboto"/>
                <a:hlinkClick r:id="rId3"/>
              </a:rPr>
              <a:t>Build your own AST in PowerShell</a:t>
            </a:r>
            <a:r>
              <a:rPr lang="en-US" b="0" i="0" dirty="0">
                <a:effectLst/>
                <a:latin typeface="Roboto"/>
              </a:rPr>
              <a:t>” </a:t>
            </a:r>
          </a:p>
          <a:p>
            <a:pPr marL="457200" lvl="1" indent="0">
              <a:buNone/>
            </a:pPr>
            <a:r>
              <a:rPr lang="en-US" b="0" i="0" dirty="0">
                <a:effectLst/>
                <a:latin typeface="Roboto"/>
              </a:rPr>
              <a:t>	- Chris Gardner @ </a:t>
            </a:r>
            <a:r>
              <a:rPr lang="en-US" b="0" i="0" dirty="0" err="1">
                <a:effectLst/>
                <a:latin typeface="Roboto"/>
              </a:rPr>
              <a:t>PSDayUK</a:t>
            </a:r>
            <a:r>
              <a:rPr lang="en-US" b="0" i="0" dirty="0">
                <a:effectLst/>
                <a:latin typeface="Roboto"/>
              </a:rPr>
              <a:t> 2019</a:t>
            </a:r>
            <a:endParaRPr lang="en-US" dirty="0">
              <a:latin typeface="Roboto"/>
            </a:endParaRPr>
          </a:p>
          <a:p>
            <a:pPr marL="457200" lvl="1" indent="0">
              <a:buNone/>
            </a:pPr>
            <a:endParaRPr lang="en-US" dirty="0">
              <a:latin typeface="Roboto"/>
            </a:endParaRPr>
          </a:p>
          <a:p>
            <a:r>
              <a:rPr lang="en-US" dirty="0"/>
              <a:t>Want to know more about the AST Visitors?</a:t>
            </a:r>
          </a:p>
          <a:p>
            <a:pPr lvl="1"/>
            <a:r>
              <a:rPr lang="en-US" b="0" i="0" dirty="0">
                <a:effectLst/>
                <a:latin typeface="Roboto"/>
              </a:rPr>
              <a:t>“</a:t>
            </a:r>
            <a:r>
              <a:rPr lang="en-US" b="0" i="0" dirty="0">
                <a:effectLst/>
                <a:latin typeface="Roboto"/>
                <a:hlinkClick r:id="rId4"/>
              </a:rPr>
              <a:t>AST Visitors: Recursive Dependency Injections on Steroids</a:t>
            </a:r>
            <a:r>
              <a:rPr lang="en-US" b="0" i="0" dirty="0">
                <a:effectLst/>
                <a:latin typeface="Roboto"/>
              </a:rPr>
              <a:t>”</a:t>
            </a:r>
          </a:p>
          <a:p>
            <a:pPr marL="457200" lvl="1" indent="0">
              <a:buNone/>
            </a:pPr>
            <a:r>
              <a:rPr lang="en-US" b="0" i="0" dirty="0">
                <a:effectLst/>
                <a:latin typeface="Roboto"/>
              </a:rPr>
              <a:t>	- Mathias R. Jessen @ </a:t>
            </a:r>
            <a:r>
              <a:rPr lang="en-US" b="0" i="0" dirty="0" err="1">
                <a:effectLst/>
                <a:latin typeface="Roboto"/>
              </a:rPr>
              <a:t>PSDayUK</a:t>
            </a:r>
            <a:r>
              <a:rPr lang="en-US" b="0" i="0" dirty="0">
                <a:effectLst/>
                <a:latin typeface="Roboto"/>
              </a:rPr>
              <a:t> 2019</a:t>
            </a:r>
            <a:endParaRPr lang="en-US" dirty="0">
              <a:latin typeface="Roboto"/>
            </a:endParaRPr>
          </a:p>
          <a:p>
            <a:pPr marL="457200" lvl="1" indent="0">
              <a:buNone/>
            </a:pPr>
            <a:endParaRPr lang="en-US" b="0" i="0" dirty="0">
              <a:effectLst/>
              <a:latin typeface="Roboto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388DD-1856-416F-99EE-1AC9BCD26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8992500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EACE8-A409-47FA-B0A6-5513B4B4A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9764"/>
            <a:ext cx="10515600" cy="5657199"/>
          </a:xfrm>
        </p:spPr>
        <p:txBody>
          <a:bodyPr>
            <a:normAutofit/>
          </a:bodyPr>
          <a:lstStyle/>
          <a:p>
            <a:r>
              <a:rPr lang="en-US" dirty="0"/>
              <a:t>Want to know more about the runtime engine?</a:t>
            </a:r>
          </a:p>
          <a:p>
            <a:pPr lvl="1"/>
            <a:r>
              <a:rPr lang="en-US" b="0" i="0" dirty="0">
                <a:effectLst/>
                <a:latin typeface="Roboto"/>
              </a:rPr>
              <a:t>“</a:t>
            </a:r>
            <a:r>
              <a:rPr lang="en-US" b="0" i="0" dirty="0">
                <a:effectLst/>
                <a:latin typeface="Roboto"/>
                <a:hlinkClick r:id="rId2"/>
              </a:rPr>
              <a:t>PowerShell Engine Internals</a:t>
            </a:r>
            <a:r>
              <a:rPr lang="en-US" b="0" i="0" dirty="0">
                <a:effectLst/>
                <a:latin typeface="Roboto"/>
              </a:rPr>
              <a:t>” </a:t>
            </a:r>
          </a:p>
          <a:p>
            <a:pPr marL="457200" lvl="1" indent="0">
              <a:buNone/>
            </a:pPr>
            <a:r>
              <a:rPr lang="en-US" b="0" i="0" dirty="0">
                <a:effectLst/>
                <a:latin typeface="Roboto"/>
              </a:rPr>
              <a:t>	- </a:t>
            </a:r>
            <a:r>
              <a:rPr lang="en-US" b="0" i="0" dirty="0" err="1">
                <a:effectLst/>
                <a:latin typeface="Roboto"/>
              </a:rPr>
              <a:t>Dongbo</a:t>
            </a:r>
            <a:r>
              <a:rPr lang="en-US" b="0" i="0" dirty="0">
                <a:effectLst/>
                <a:latin typeface="Roboto"/>
              </a:rPr>
              <a:t> Wang @ </a:t>
            </a:r>
            <a:r>
              <a:rPr lang="en-US" b="0" i="0" dirty="0" err="1">
                <a:effectLst/>
                <a:latin typeface="Roboto"/>
              </a:rPr>
              <a:t>PSConfAsia</a:t>
            </a:r>
            <a:r>
              <a:rPr lang="en-US" b="0" i="0" dirty="0">
                <a:effectLst/>
                <a:latin typeface="Roboto"/>
              </a:rPr>
              <a:t> 2018</a:t>
            </a:r>
          </a:p>
          <a:p>
            <a:pPr marL="457200" lvl="1" indent="0">
              <a:buNone/>
            </a:pPr>
            <a:endParaRPr lang="en-US" b="0" i="0" dirty="0">
              <a:effectLst/>
              <a:latin typeface="Roboto"/>
            </a:endParaRPr>
          </a:p>
          <a:p>
            <a:r>
              <a:rPr lang="en-US" dirty="0"/>
              <a:t>Want to know more about static analysis of code?</a:t>
            </a:r>
          </a:p>
          <a:p>
            <a:pPr lvl="1"/>
            <a:r>
              <a:rPr lang="en-US" b="0" i="0" dirty="0">
                <a:effectLst/>
                <a:latin typeface="Roboto"/>
              </a:rPr>
              <a:t>“</a:t>
            </a:r>
            <a:r>
              <a:rPr lang="en-US" b="0" i="0" dirty="0">
                <a:effectLst/>
                <a:latin typeface="Roboto"/>
                <a:hlinkClick r:id="rId3"/>
              </a:rPr>
              <a:t>A Crash Course in Writing Your Own </a:t>
            </a:r>
            <a:r>
              <a:rPr lang="en-US" b="0" i="0" dirty="0" err="1">
                <a:effectLst/>
                <a:latin typeface="Roboto"/>
                <a:hlinkClick r:id="rId3"/>
              </a:rPr>
              <a:t>PSScriptAnalyzer</a:t>
            </a:r>
            <a:r>
              <a:rPr lang="en-US" b="0" i="0" dirty="0">
                <a:effectLst/>
                <a:latin typeface="Roboto"/>
                <a:hlinkClick r:id="rId3"/>
              </a:rPr>
              <a:t> Rules</a:t>
            </a:r>
            <a:r>
              <a:rPr lang="en-US" b="0" i="0" dirty="0">
                <a:effectLst/>
                <a:latin typeface="Roboto"/>
              </a:rPr>
              <a:t>” </a:t>
            </a:r>
          </a:p>
          <a:p>
            <a:pPr marL="457200" lvl="1" indent="0">
              <a:buNone/>
            </a:pPr>
            <a:r>
              <a:rPr lang="en-US" b="0" i="0" dirty="0">
                <a:effectLst/>
                <a:latin typeface="Roboto"/>
              </a:rPr>
              <a:t>	- Thomas Rayner @ </a:t>
            </a:r>
            <a:r>
              <a:rPr lang="en-US" b="0" i="0" dirty="0" err="1">
                <a:effectLst/>
                <a:latin typeface="Roboto"/>
              </a:rPr>
              <a:t>PSHSummit</a:t>
            </a:r>
            <a:r>
              <a:rPr lang="en-US" b="0" i="0" dirty="0">
                <a:effectLst/>
                <a:latin typeface="Roboto"/>
              </a:rPr>
              <a:t> 2018</a:t>
            </a:r>
          </a:p>
          <a:p>
            <a:pPr marL="457200" lvl="1" indent="0">
              <a:buNone/>
            </a:pPr>
            <a:endParaRPr lang="en-US" b="0" i="0" dirty="0">
              <a:effectLst/>
              <a:latin typeface="Roboto"/>
            </a:endParaRPr>
          </a:p>
          <a:p>
            <a:r>
              <a:rPr lang="en-US" dirty="0"/>
              <a:t>Want to know more about the expression compiler?</a:t>
            </a:r>
          </a:p>
          <a:p>
            <a:pPr lvl="1"/>
            <a:r>
              <a:rPr lang="en-US" b="0" i="0" dirty="0">
                <a:effectLst/>
                <a:latin typeface="Roboto"/>
              </a:rPr>
              <a:t>“</a:t>
            </a:r>
            <a:r>
              <a:rPr lang="en-US" b="0" i="0" dirty="0" err="1">
                <a:effectLst/>
                <a:latin typeface="Roboto"/>
                <a:hlinkClick r:id="rId4"/>
              </a:rPr>
              <a:t>Parselmouth</a:t>
            </a:r>
            <a:r>
              <a:rPr lang="en-US" b="0" i="0" dirty="0">
                <a:effectLst/>
                <a:latin typeface="Roboto"/>
                <a:hlinkClick r:id="rId4"/>
              </a:rPr>
              <a:t> - bending the PowerShell language</a:t>
            </a:r>
            <a:r>
              <a:rPr lang="en-US" b="0" i="0" dirty="0">
                <a:effectLst/>
                <a:latin typeface="Roboto"/>
              </a:rPr>
              <a:t>” </a:t>
            </a:r>
          </a:p>
          <a:p>
            <a:pPr marL="457200" lvl="1" indent="0">
              <a:buNone/>
            </a:pPr>
            <a:r>
              <a:rPr lang="en-US" b="0" i="0" dirty="0">
                <a:effectLst/>
                <a:latin typeface="Roboto"/>
              </a:rPr>
              <a:t>	- Mathias R. Jessen @ </a:t>
            </a:r>
            <a:r>
              <a:rPr lang="en-US" b="0" i="0" dirty="0" err="1">
                <a:effectLst/>
                <a:latin typeface="Roboto"/>
              </a:rPr>
              <a:t>PSHSummit</a:t>
            </a:r>
            <a:r>
              <a:rPr lang="en-US" b="0" i="0" dirty="0">
                <a:effectLst/>
                <a:latin typeface="Roboto"/>
              </a:rPr>
              <a:t> 2019</a:t>
            </a:r>
            <a:endParaRPr lang="en-US" dirty="0">
              <a:latin typeface="Roboto"/>
            </a:endParaRPr>
          </a:p>
          <a:p>
            <a:pPr marL="457200" lvl="1" indent="0">
              <a:buNone/>
            </a:pPr>
            <a:endParaRPr lang="en-US" b="0" i="0" dirty="0">
              <a:effectLst/>
              <a:latin typeface="Roboto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DE5ED2-0487-4F7E-BE16-90DE68C87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4229592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AFDCA-5DF8-41BE-9855-522719EE9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format next week @PSSouthHampton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3FEAA0-3CE4-4675-B1FF-4F53E39128E2}"/>
              </a:ext>
            </a:extLst>
          </p:cNvPr>
          <p:cNvSpPr/>
          <p:nvPr/>
        </p:nvSpPr>
        <p:spPr>
          <a:xfrm>
            <a:off x="1612084" y="2959217"/>
            <a:ext cx="2207886" cy="93956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 (why?)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D1268C-05AD-4F79-B2A6-87A47D5DD8AC}"/>
              </a:ext>
            </a:extLst>
          </p:cNvPr>
          <p:cNvSpPr/>
          <p:nvPr/>
        </p:nvSpPr>
        <p:spPr>
          <a:xfrm>
            <a:off x="3928845" y="2959217"/>
            <a:ext cx="3164164" cy="93956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Demo (what?)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3464A9-CCA2-4741-B3BE-1B7518D90F39}"/>
              </a:ext>
            </a:extLst>
          </p:cNvPr>
          <p:cNvSpPr/>
          <p:nvPr/>
        </p:nvSpPr>
        <p:spPr>
          <a:xfrm>
            <a:off x="7200552" y="2959217"/>
            <a:ext cx="960681" cy="93956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(how?)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A787C1-4252-4DBA-9672-301223A70861}"/>
              </a:ext>
            </a:extLst>
          </p:cNvPr>
          <p:cNvSpPr/>
          <p:nvPr/>
        </p:nvSpPr>
        <p:spPr>
          <a:xfrm>
            <a:off x="8263156" y="2959217"/>
            <a:ext cx="2316760" cy="93956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B5531D-7D15-4D15-9CFB-B9D7F51F59D2}"/>
              </a:ext>
            </a:extLst>
          </p:cNvPr>
          <p:cNvSpPr txBox="1"/>
          <p:nvPr/>
        </p:nvSpPr>
        <p:spPr>
          <a:xfrm>
            <a:off x="1612084" y="4992625"/>
            <a:ext cx="82985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Where: Online</a:t>
            </a:r>
          </a:p>
          <a:p>
            <a:r>
              <a:rPr lang="en-US" dirty="0"/>
              <a:t>When: July 15, 18:15 (CEST)</a:t>
            </a:r>
          </a:p>
          <a:p>
            <a:r>
              <a:rPr lang="en-US" dirty="0"/>
              <a:t>Registration: </a:t>
            </a:r>
            <a:r>
              <a:rPr lang="en-US" dirty="0">
                <a:hlinkClick r:id="rId2"/>
              </a:rPr>
              <a:t>https://www.meetup.com/PowerShell-Southampton/events/271692795/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5CCBF2-2F57-4107-9CA0-366CE5AED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182694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756A-D33B-413F-93BE-8A99BCF0B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9D631-D264-412E-8245-D3D23BABF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History of </a:t>
            </a:r>
            <a:r>
              <a:rPr lang="en-US" dirty="0" err="1"/>
              <a:t>PSProfiler</a:t>
            </a:r>
            <a:r>
              <a:rPr lang="en-US" dirty="0"/>
              <a:t> for people in a hurry</a:t>
            </a:r>
          </a:p>
          <a:p>
            <a:r>
              <a:rPr lang="en-US" dirty="0"/>
              <a:t>The briefest demo of all time</a:t>
            </a:r>
          </a:p>
          <a:p>
            <a:r>
              <a:rPr lang="en-US" dirty="0"/>
              <a:t>What’s the black magic at work here?</a:t>
            </a:r>
          </a:p>
          <a:p>
            <a:pPr lvl="1"/>
            <a:r>
              <a:rPr lang="en-US" dirty="0"/>
              <a:t>PowerShell Language Engine overview</a:t>
            </a:r>
          </a:p>
          <a:p>
            <a:pPr lvl="1"/>
            <a:r>
              <a:rPr lang="en-US" dirty="0"/>
              <a:t>Abstract Syntax Trees (ASTs) and static analysis</a:t>
            </a:r>
          </a:p>
          <a:p>
            <a:pPr lvl="1"/>
            <a:r>
              <a:rPr lang="en-US" dirty="0"/>
              <a:t>AST-based instrumentation</a:t>
            </a:r>
          </a:p>
          <a:p>
            <a:pPr lvl="1"/>
            <a:r>
              <a:rPr lang="en-US" dirty="0"/>
              <a:t>Let’s dig into some code!</a:t>
            </a:r>
          </a:p>
          <a:p>
            <a:r>
              <a:rPr lang="en-US" dirty="0"/>
              <a:t>What’s next for </a:t>
            </a:r>
            <a:r>
              <a:rPr lang="en-US" dirty="0" err="1"/>
              <a:t>PSProfiler</a:t>
            </a:r>
            <a:r>
              <a:rPr lang="en-US" dirty="0"/>
              <a:t>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1FBC43-F0AF-4859-8A1B-9BADD8896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118135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DF4F1-8E26-406B-9839-0D3CE15ED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A7C08-30CC-4515-9501-44309F686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Image result for dog science meme">
            <a:extLst>
              <a:ext uri="{FF2B5EF4-FFF2-40B4-BE49-F238E27FC236}">
                <a16:creationId xmlns:a16="http://schemas.microsoft.com/office/drawing/2014/main" id="{43C37E4A-9CB1-4F24-8FCA-D2B48375F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16"/>
            <a:ext cx="12192000" cy="6861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FACCA-046A-4057-A1B3-5715B19BD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2274160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F5C33-298D-4C0B-8D4B-B75C2BE8C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</a:t>
            </a:r>
            <a:r>
              <a:rPr lang="en-US" dirty="0" err="1"/>
              <a:t>PSProfiler</a:t>
            </a:r>
            <a:r>
              <a:rPr lang="en-US" dirty="0"/>
              <a:t> for people in a hurry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42297-8703-4BF4-B825-9BBBF42DF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2012: </a:t>
            </a:r>
          </a:p>
          <a:p>
            <a:pPr marL="457200" lvl="1" indent="0">
              <a:buNone/>
            </a:pPr>
            <a:r>
              <a:rPr lang="en-US" dirty="0"/>
              <a:t>PowerShell 3.0 released, language engine refresh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2013:</a:t>
            </a:r>
          </a:p>
          <a:p>
            <a:pPr marL="457200" lvl="1" indent="0">
              <a:buNone/>
            </a:pPr>
            <a:r>
              <a:rPr lang="en-US" dirty="0" err="1"/>
              <a:t>ScriptLineProfiler</a:t>
            </a:r>
            <a:r>
              <a:rPr lang="en-US" dirty="0"/>
              <a:t> released, part of PowerShell 3.0 SDK C# Sample Pack (@lzybkr)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2017:</a:t>
            </a:r>
          </a:p>
          <a:p>
            <a:pPr marL="457200" lvl="1" indent="0">
              <a:buNone/>
            </a:pPr>
            <a:r>
              <a:rPr lang="en-US" dirty="0"/>
              <a:t>Ported to PowerShell classes, published as </a:t>
            </a:r>
            <a:r>
              <a:rPr lang="en-US" dirty="0" err="1"/>
              <a:t>MeasureScript</a:t>
            </a:r>
            <a:r>
              <a:rPr lang="en-US" dirty="0"/>
              <a:t> (@CosmosKey)</a:t>
            </a:r>
          </a:p>
          <a:p>
            <a:pPr marL="457200" lvl="1" indent="0">
              <a:buNone/>
            </a:pPr>
            <a:r>
              <a:rPr lang="en-US" dirty="0"/>
              <a:t>Bug fixes, added formatting and </a:t>
            </a:r>
            <a:r>
              <a:rPr lang="en-US" dirty="0" err="1"/>
              <a:t>TimeLines</a:t>
            </a:r>
            <a:r>
              <a:rPr lang="en-US" dirty="0"/>
              <a:t> (@IISResetMe)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2019-2020:</a:t>
            </a:r>
          </a:p>
          <a:p>
            <a:pPr marL="457200" lvl="1" indent="0">
              <a:buNone/>
            </a:pPr>
            <a:r>
              <a:rPr lang="en-US" dirty="0"/>
              <a:t>Polishing, further bug fixes, re-released as </a:t>
            </a:r>
            <a:r>
              <a:rPr lang="en-US" dirty="0" err="1"/>
              <a:t>PSProfiler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4EC12-E16E-458D-8723-C083BDBD5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3205165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DB7C2-9112-430C-8C3E-4256A3140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85D57-01D1-4DBD-A308-ABA0E8BA7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Untitled Project">
            <a:hlinkClick r:id="" action="ppaction://media"/>
            <a:extLst>
              <a:ext uri="{FF2B5EF4-FFF2-40B4-BE49-F238E27FC236}">
                <a16:creationId xmlns:a16="http://schemas.microsoft.com/office/drawing/2014/main" id="{02F7A539-551D-4225-BAF0-AECA665BA1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03" y="4"/>
            <a:ext cx="12175690" cy="684867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C064A-6328-4BE2-BF65-490282FE2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3557539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2EC2B-9A56-42B7-8C16-4FA5B545D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/>
            <a:r>
              <a:rPr lang="en-US" dirty="0"/>
              <a:t>What’s the black magic at work 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85B3B-C265-4440-80D1-F5E9C59FD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Measure-Script works by instrumenting the AST, </a:t>
            </a:r>
            <a:br>
              <a:rPr lang="en-US" i="1" dirty="0"/>
            </a:br>
            <a:r>
              <a:rPr lang="en-US" i="1" dirty="0"/>
              <a:t>using a custom AST Visitor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BDB84-A76B-406F-A77D-13C3C6EB6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@IISResetMe, July 2020</a:t>
            </a:r>
          </a:p>
        </p:txBody>
      </p:sp>
    </p:spTree>
    <p:extLst>
      <p:ext uri="{BB962C8B-B14F-4D97-AF65-F5344CB8AC3E}">
        <p14:creationId xmlns:p14="http://schemas.microsoft.com/office/powerpoint/2010/main" val="2084222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</TotalTime>
  <Words>951</Words>
  <Application>Microsoft Office PowerPoint</Application>
  <PresentationFormat>Widescreen</PresentationFormat>
  <Paragraphs>238</Paragraphs>
  <Slides>32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Lucida Console</vt:lpstr>
      <vt:lpstr>Roboto</vt:lpstr>
      <vt:lpstr>Office Theme</vt:lpstr>
      <vt:lpstr>PSProfiler</vt:lpstr>
      <vt:lpstr>The IISResetMe format</vt:lpstr>
      <vt:lpstr>The format today</vt:lpstr>
      <vt:lpstr>The format next week @PSSouthHampton</vt:lpstr>
      <vt:lpstr>Agenda</vt:lpstr>
      <vt:lpstr>PowerPoint Presentation</vt:lpstr>
      <vt:lpstr>History of PSProfiler for people in a hurry</vt:lpstr>
      <vt:lpstr>PowerPoint Presentation</vt:lpstr>
      <vt:lpstr>What’s the black magic at work here?</vt:lpstr>
      <vt:lpstr>PowerPoint Presentation</vt:lpstr>
      <vt:lpstr>The what now?!</vt:lpstr>
      <vt:lpstr>PowerShell Language Engine (v2)</vt:lpstr>
      <vt:lpstr>PowerShell Language Engine (v3-)</vt:lpstr>
      <vt:lpstr>“Browsing” ASTs</vt:lpstr>
      <vt:lpstr>So, AST … instrumentation</vt:lpstr>
      <vt:lpstr>PowerPoint Presentation</vt:lpstr>
      <vt:lpstr>PowerShell AST Visitors</vt:lpstr>
      <vt:lpstr>PowerShell AST Visitors</vt:lpstr>
      <vt:lpstr>PowerShell AST Visitors</vt:lpstr>
      <vt:lpstr>PowerShell AST Visitors</vt:lpstr>
      <vt:lpstr>PowerShell AST Visitors</vt:lpstr>
      <vt:lpstr>PowerShell AST Visitors</vt:lpstr>
      <vt:lpstr>PowerShell AST Visitors</vt:lpstr>
      <vt:lpstr>PowerShell AST Visitors</vt:lpstr>
      <vt:lpstr>In other words, we can…</vt:lpstr>
      <vt:lpstr>Code diving for the rest…</vt:lpstr>
      <vt:lpstr>vNext Demo: Get-PSProfilerTarget</vt:lpstr>
      <vt:lpstr>Bonus Demo: Charting timelines with Excel</vt:lpstr>
      <vt:lpstr>Next Steps</vt:lpstr>
      <vt:lpstr>Where to find PSProfiler?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PSProfiler</dc:title>
  <dc:creator>Mathias Jessen</dc:creator>
  <cp:lastModifiedBy>Mathias Jessen</cp:lastModifiedBy>
  <cp:revision>19</cp:revision>
  <dcterms:created xsi:type="dcterms:W3CDTF">2020-07-09T01:41:00Z</dcterms:created>
  <dcterms:modified xsi:type="dcterms:W3CDTF">2020-07-09T18:52:14Z</dcterms:modified>
</cp:coreProperties>
</file>

<file path=docProps/thumbnail.jpeg>
</file>